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4" r:id="rId3"/>
    <p:sldId id="262" r:id="rId4"/>
    <p:sldId id="263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CDFEA-8789-46C9-AA69-FE18145E4A6F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6E605-E45F-4436-9F24-7630ECD6B5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633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59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13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62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77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9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46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8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03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69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84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97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79BF5-753A-4AA4-A7A3-D7DBB5F08858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63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17257" y="44624"/>
            <a:ext cx="35094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della varianza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606558" y="1772816"/>
            <a:ext cx="3930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Campione di </a:t>
            </a:r>
            <a:r>
              <a:rPr lang="it-IT" sz="2800" i="1" dirty="0" smtClean="0"/>
              <a:t>n*m</a:t>
            </a:r>
            <a:r>
              <a:rPr lang="it-IT" sz="2800" dirty="0" smtClean="0"/>
              <a:t> elementi:</a:t>
            </a:r>
            <a:endParaRPr lang="it-IT" sz="2800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137216"/>
              </p:ext>
            </p:extLst>
          </p:nvPr>
        </p:nvGraphicFramePr>
        <p:xfrm>
          <a:off x="3607594" y="2842046"/>
          <a:ext cx="1928812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" name="Equazione" r:id="rId3" imgW="850680" imgH="990360" progId="Equation.3">
                  <p:embed/>
                </p:oleObj>
              </mc:Choice>
              <mc:Fallback>
                <p:oleObj name="Equazione" r:id="rId3" imgW="850680" imgH="990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07594" y="2842046"/>
                        <a:ext cx="1928812" cy="2243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107504" y="5521746"/>
            <a:ext cx="36215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i="1" dirty="0" smtClean="0"/>
              <a:t>n</a:t>
            </a:r>
            <a:r>
              <a:rPr lang="it-IT" sz="2800" dirty="0" smtClean="0"/>
              <a:t>: numero di repliche</a:t>
            </a:r>
          </a:p>
          <a:p>
            <a:r>
              <a:rPr lang="it-IT" sz="2800" i="1" dirty="0" smtClean="0"/>
              <a:t>m</a:t>
            </a:r>
            <a:r>
              <a:rPr lang="it-IT" sz="2800" dirty="0" smtClean="0"/>
              <a:t>: numero di trattamenti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950402" y="980728"/>
            <a:ext cx="3243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situazione in teoria</a:t>
            </a: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522431" y="5521745"/>
            <a:ext cx="33618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i="1" dirty="0" smtClean="0"/>
              <a:t>i</a:t>
            </a:r>
            <a:r>
              <a:rPr lang="it-IT" sz="2800" dirty="0" smtClean="0"/>
              <a:t>: indice delle repliche</a:t>
            </a:r>
          </a:p>
          <a:p>
            <a:r>
              <a:rPr lang="it-IT" sz="2800" i="1" dirty="0"/>
              <a:t>j</a:t>
            </a:r>
            <a:r>
              <a:rPr lang="it-IT" sz="2800" dirty="0" smtClean="0"/>
              <a:t>: </a:t>
            </a:r>
            <a:r>
              <a:rPr lang="it-IT" sz="2800" dirty="0"/>
              <a:t>indice </a:t>
            </a:r>
            <a:r>
              <a:rPr lang="it-IT" sz="2800" dirty="0" smtClean="0"/>
              <a:t>dei trattamenti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09005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-26728" y="1235025"/>
            <a:ext cx="2438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Media del trattamento:</a:t>
            </a:r>
            <a:endParaRPr lang="it-IT" sz="2000" dirty="0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625214"/>
              </p:ext>
            </p:extLst>
          </p:nvPr>
        </p:nvGraphicFramePr>
        <p:xfrm>
          <a:off x="2714276" y="658192"/>
          <a:ext cx="1546225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4" name="Equazione" r:id="rId3" imgW="812520" imgH="609480" progId="Equation.3">
                  <p:embed/>
                </p:oleObj>
              </mc:Choice>
              <mc:Fallback>
                <p:oleObj name="Equazione" r:id="rId3" imgW="812520" imgH="609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4276" y="658192"/>
                        <a:ext cx="1546225" cy="1160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4658492" y="1249263"/>
            <a:ext cx="1470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Media totale:</a:t>
            </a:r>
            <a:endParaRPr lang="it-IT" sz="2000" dirty="0"/>
          </a:p>
        </p:txBody>
      </p:sp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871933"/>
              </p:ext>
            </p:extLst>
          </p:nvPr>
        </p:nvGraphicFramePr>
        <p:xfrm>
          <a:off x="6170761" y="658961"/>
          <a:ext cx="1425575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5" name="Equazione" r:id="rId5" imgW="749160" imgH="622080" progId="Equation.3">
                  <p:embed/>
                </p:oleObj>
              </mc:Choice>
              <mc:Fallback>
                <p:oleObj name="Equazione" r:id="rId5" imgW="749160" imgH="622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70761" y="658961"/>
                        <a:ext cx="1425575" cy="1185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ggetto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655713"/>
              </p:ext>
            </p:extLst>
          </p:nvPr>
        </p:nvGraphicFramePr>
        <p:xfrm>
          <a:off x="7186613" y="5876925"/>
          <a:ext cx="18859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6" name="Equazione" r:id="rId7" imgW="990360" imgH="393480" progId="Equation.3">
                  <p:embed/>
                </p:oleObj>
              </mc:Choice>
              <mc:Fallback>
                <p:oleObj name="Equazione" r:id="rId7" imgW="990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6613" y="5876925"/>
                        <a:ext cx="18859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ggetto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009554"/>
              </p:ext>
            </p:extLst>
          </p:nvPr>
        </p:nvGraphicFramePr>
        <p:xfrm>
          <a:off x="4122067" y="2060848"/>
          <a:ext cx="2970213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7" name="Equazione" r:id="rId9" imgW="1562040" imgH="457200" progId="Equation.3">
                  <p:embed/>
                </p:oleObj>
              </mc:Choice>
              <mc:Fallback>
                <p:oleObj name="Equazione" r:id="rId9" imgW="15620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067" y="2060848"/>
                        <a:ext cx="2970213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asellaDiTesto 21"/>
          <p:cNvSpPr txBox="1"/>
          <p:nvPr/>
        </p:nvSpPr>
        <p:spPr>
          <a:xfrm>
            <a:off x="-36512" y="2248992"/>
            <a:ext cx="4006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Devianza dovuta ai trattamenti (TRA):</a:t>
            </a:r>
            <a:endParaRPr lang="it-IT" sz="2000" dirty="0"/>
          </a:p>
        </p:txBody>
      </p:sp>
      <p:graphicFrame>
        <p:nvGraphicFramePr>
          <p:cNvPr id="24" name="Oggetto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881099"/>
              </p:ext>
            </p:extLst>
          </p:nvPr>
        </p:nvGraphicFramePr>
        <p:xfrm>
          <a:off x="2107754" y="3442047"/>
          <a:ext cx="2608262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Equazione" r:id="rId11" imgW="1371600" imgH="457200" progId="Equation.3">
                  <p:embed/>
                </p:oleObj>
              </mc:Choice>
              <mc:Fallback>
                <p:oleObj name="Equazione" r:id="rId11" imgW="1371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7754" y="3442047"/>
                        <a:ext cx="2608262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CasellaDiTesto 24"/>
          <p:cNvSpPr txBox="1"/>
          <p:nvPr/>
        </p:nvSpPr>
        <p:spPr>
          <a:xfrm>
            <a:off x="-36512" y="3618001"/>
            <a:ext cx="1790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Devianza totale:</a:t>
            </a:r>
            <a:endParaRPr lang="it-IT" sz="2000" dirty="0"/>
          </a:p>
        </p:txBody>
      </p:sp>
      <p:graphicFrame>
        <p:nvGraphicFramePr>
          <p:cNvPr id="26" name="Oggetto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450922"/>
              </p:ext>
            </p:extLst>
          </p:nvPr>
        </p:nvGraphicFramePr>
        <p:xfrm>
          <a:off x="7358446" y="3761408"/>
          <a:ext cx="1570038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Equazione" r:id="rId13" imgW="825480" imgH="393480" progId="Equation.3">
                  <p:embed/>
                </p:oleObj>
              </mc:Choice>
              <mc:Fallback>
                <p:oleObj name="Equazione" r:id="rId13" imgW="825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446" y="3761408"/>
                        <a:ext cx="1570038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Freccia a destra 26"/>
          <p:cNvSpPr/>
          <p:nvPr/>
        </p:nvSpPr>
        <p:spPr>
          <a:xfrm>
            <a:off x="5940152" y="4034080"/>
            <a:ext cx="1116124" cy="2720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/>
          <p:cNvSpPr txBox="1"/>
          <p:nvPr/>
        </p:nvSpPr>
        <p:spPr>
          <a:xfrm>
            <a:off x="-36512" y="4973106"/>
            <a:ext cx="3822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Devianza interna ai trattamenti (IN):</a:t>
            </a:r>
            <a:endParaRPr lang="it-IT" sz="2000" dirty="0"/>
          </a:p>
        </p:txBody>
      </p:sp>
      <p:graphicFrame>
        <p:nvGraphicFramePr>
          <p:cNvPr id="29" name="Oggetto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43088"/>
              </p:ext>
            </p:extLst>
          </p:nvPr>
        </p:nvGraphicFramePr>
        <p:xfrm>
          <a:off x="3673475" y="4789710"/>
          <a:ext cx="550703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Equazione" r:id="rId15" imgW="2895480" imgH="457200" progId="Equation.3">
                  <p:embed/>
                </p:oleObj>
              </mc:Choice>
              <mc:Fallback>
                <p:oleObj name="Equazione" r:id="rId15" imgW="2895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3475" y="4789710"/>
                        <a:ext cx="5507037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ggetto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337774"/>
              </p:ext>
            </p:extLst>
          </p:nvPr>
        </p:nvGraphicFramePr>
        <p:xfrm>
          <a:off x="7152010" y="2679700"/>
          <a:ext cx="1668462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1" name="Equazione" r:id="rId17" imgW="876240" imgH="393480" progId="Equation.3">
                  <p:embed/>
                </p:oleObj>
              </mc:Choice>
              <mc:Fallback>
                <p:oleObj name="Equazione" r:id="rId17" imgW="876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2010" y="2679700"/>
                        <a:ext cx="1668462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CasellaDiTesto 31"/>
          <p:cNvSpPr txBox="1"/>
          <p:nvPr/>
        </p:nvSpPr>
        <p:spPr>
          <a:xfrm>
            <a:off x="3701922" y="188640"/>
            <a:ext cx="1740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formule</a:t>
            </a: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Freccia a destra 32"/>
          <p:cNvSpPr/>
          <p:nvPr/>
        </p:nvSpPr>
        <p:spPr>
          <a:xfrm>
            <a:off x="6048164" y="6165304"/>
            <a:ext cx="1116124" cy="2720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Freccia a destra 33"/>
          <p:cNvSpPr/>
          <p:nvPr/>
        </p:nvSpPr>
        <p:spPr>
          <a:xfrm>
            <a:off x="5940152" y="2924944"/>
            <a:ext cx="1116124" cy="2720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/>
          <p:cNvSpPr txBox="1"/>
          <p:nvPr/>
        </p:nvSpPr>
        <p:spPr>
          <a:xfrm>
            <a:off x="73454" y="5824281"/>
            <a:ext cx="2912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i="1" dirty="0" smtClean="0"/>
              <a:t>i</a:t>
            </a:r>
            <a:r>
              <a:rPr lang="it-IT" sz="2400" dirty="0" smtClean="0"/>
              <a:t>: indice delle repliche</a:t>
            </a:r>
          </a:p>
          <a:p>
            <a:r>
              <a:rPr lang="it-IT" sz="2400" i="1" dirty="0"/>
              <a:t>j</a:t>
            </a:r>
            <a:r>
              <a:rPr lang="it-IT" sz="2400" dirty="0" smtClean="0"/>
              <a:t>: </a:t>
            </a:r>
            <a:r>
              <a:rPr lang="it-IT" sz="2400" dirty="0"/>
              <a:t>indice </a:t>
            </a:r>
            <a:r>
              <a:rPr lang="it-IT" sz="2400" dirty="0" smtClean="0"/>
              <a:t>dei trattamenti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7351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3508" y="764704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L’analisi della varianza è una metodologia </a:t>
            </a:r>
            <a:r>
              <a:rPr lang="it-IT" sz="2000" dirty="0"/>
              <a:t>per verificare se due o più popolazioni sono caratterizzate </a:t>
            </a:r>
            <a:r>
              <a:rPr lang="it-IT" sz="2000" dirty="0" smtClean="0"/>
              <a:t>dalla stessa </a:t>
            </a:r>
            <a:r>
              <a:rPr lang="it-IT" sz="2000" dirty="0"/>
              <a:t>media (o più medie sono estratte dalla stessa popolazione)</a:t>
            </a:r>
          </a:p>
        </p:txBody>
      </p:sp>
      <p:sp>
        <p:nvSpPr>
          <p:cNvPr id="3" name="Rettangolo 2"/>
          <p:cNvSpPr/>
          <p:nvPr/>
        </p:nvSpPr>
        <p:spPr>
          <a:xfrm>
            <a:off x="467544" y="2348880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Nell’analisi </a:t>
            </a:r>
            <a:r>
              <a:rPr lang="it-IT" sz="2000" dirty="0"/>
              <a:t>della varianza a una </a:t>
            </a:r>
            <a:r>
              <a:rPr lang="it-IT" sz="2000" dirty="0" smtClean="0"/>
              <a:t>via </a:t>
            </a:r>
            <a:r>
              <a:rPr lang="it-IT" sz="2000" dirty="0"/>
              <a:t>si considera una sola causa </a:t>
            </a:r>
            <a:r>
              <a:rPr lang="it-IT" sz="2000" dirty="0" smtClean="0"/>
              <a:t>di variazione (detta Gruppo, Fattore, Trattamento, Livello, </a:t>
            </a:r>
            <a:r>
              <a:rPr lang="it-IT" sz="2000" dirty="0" err="1" smtClean="0"/>
              <a:t>etc</a:t>
            </a:r>
            <a:r>
              <a:rPr lang="it-IT" sz="2000" dirty="0" smtClean="0"/>
              <a:t>…) </a:t>
            </a:r>
            <a:r>
              <a:rPr lang="it-IT" sz="2000" dirty="0"/>
              <a:t>nell’esito di ciascun </a:t>
            </a:r>
            <a:r>
              <a:rPr lang="it-IT" sz="2000" dirty="0" smtClean="0"/>
              <a:t>esperimento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815897" y="188640"/>
            <a:ext cx="1656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In generale</a:t>
            </a:r>
            <a:endParaRPr lang="it-IT" sz="2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666625" y="1772816"/>
            <a:ext cx="1954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In particolare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79512" y="3429000"/>
            <a:ext cx="1986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Ipotesi Nulla:</a:t>
            </a:r>
            <a:endParaRPr lang="it-IT" sz="24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9512" y="3911607"/>
            <a:ext cx="7941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Le popolazioni da cui sono stati estratti i campioni hanno tutte la stessa media</a:t>
            </a:r>
            <a:endParaRPr lang="it-IT" sz="2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79512" y="4325034"/>
            <a:ext cx="1997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μ</a:t>
            </a:r>
            <a:r>
              <a:rPr lang="it-IT" sz="2000" baseline="-25000" dirty="0" smtClean="0"/>
              <a:t>1</a:t>
            </a:r>
            <a:r>
              <a:rPr lang="it-IT" sz="2000" dirty="0" smtClean="0"/>
              <a:t>=</a:t>
            </a:r>
            <a:r>
              <a:rPr lang="el-GR" sz="2000" dirty="0"/>
              <a:t> </a:t>
            </a:r>
            <a:r>
              <a:rPr lang="el-GR" sz="2000" dirty="0" smtClean="0"/>
              <a:t>μ</a:t>
            </a:r>
            <a:r>
              <a:rPr lang="it-IT" sz="2000" baseline="-25000" dirty="0" smtClean="0"/>
              <a:t>2</a:t>
            </a:r>
            <a:r>
              <a:rPr lang="it-IT" sz="2000" dirty="0"/>
              <a:t> =</a:t>
            </a:r>
            <a:r>
              <a:rPr lang="el-GR" sz="2000" dirty="0"/>
              <a:t> </a:t>
            </a:r>
            <a:r>
              <a:rPr lang="it-IT" sz="2000" dirty="0" smtClean="0"/>
              <a:t>… = </a:t>
            </a:r>
            <a:r>
              <a:rPr lang="el-GR" sz="2000" dirty="0" smtClean="0"/>
              <a:t>μ</a:t>
            </a:r>
            <a:r>
              <a:rPr lang="it-IT" sz="2000" baseline="-25000" dirty="0" smtClean="0"/>
              <a:t>m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4941168"/>
            <a:ext cx="2464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Statistica del test:</a:t>
            </a:r>
            <a:endParaRPr lang="it-IT" sz="2400" b="1" dirty="0"/>
          </a:p>
        </p:txBody>
      </p:sp>
      <p:sp>
        <p:nvSpPr>
          <p:cNvPr id="11" name="Rettangolo 10"/>
          <p:cNvSpPr/>
          <p:nvPr/>
        </p:nvSpPr>
        <p:spPr>
          <a:xfrm>
            <a:off x="2464137" y="5437673"/>
            <a:ext cx="65003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2000" dirty="0"/>
              <a:t>Se i campioni possono venir considerati estratti </a:t>
            </a:r>
            <a:r>
              <a:rPr lang="it-IT" sz="2000" dirty="0" smtClean="0"/>
              <a:t>dalla stessa popolazione (o da popolazioni con media uguale, il Rapporto F dev’essere </a:t>
            </a:r>
            <a:r>
              <a:rPr lang="it-IT" sz="2000" dirty="0"/>
              <a:t>circa uguale a </a:t>
            </a:r>
            <a:r>
              <a:rPr lang="it-IT" sz="2000" dirty="0" smtClean="0"/>
              <a:t>1 e si comporta come una distribuzione di Fisher con m-1 e n-m </a:t>
            </a:r>
            <a:r>
              <a:rPr lang="it-IT" sz="2000" dirty="0" err="1" smtClean="0"/>
              <a:t>gdl</a:t>
            </a:r>
            <a:endParaRPr lang="it-IT" sz="2000" dirty="0"/>
          </a:p>
        </p:txBody>
      </p:sp>
      <p:graphicFrame>
        <p:nvGraphicFramePr>
          <p:cNvPr id="12" name="Ogget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848133"/>
              </p:ext>
            </p:extLst>
          </p:nvPr>
        </p:nvGraphicFramePr>
        <p:xfrm>
          <a:off x="146050" y="5461000"/>
          <a:ext cx="2176463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zione" r:id="rId3" imgW="1143000" imgH="431640" progId="Equation.3">
                  <p:embed/>
                </p:oleObj>
              </mc:Choice>
              <mc:Fallback>
                <p:oleObj name="Equazione" r:id="rId3" imgW="1143000" imgH="431640" progId="Equation.3">
                  <p:embed/>
                  <p:pic>
                    <p:nvPicPr>
                      <p:cNvPr id="0" name="Ogget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" y="5461000"/>
                        <a:ext cx="2176463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862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ccia a destra 1"/>
          <p:cNvSpPr/>
          <p:nvPr/>
        </p:nvSpPr>
        <p:spPr>
          <a:xfrm rot="5400000">
            <a:off x="3923928" y="394846"/>
            <a:ext cx="1296144" cy="73971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8752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Se il valore calcolato Rapporto F è più grande del valore tabulato F</a:t>
            </a:r>
            <a:r>
              <a:rPr lang="el-GR" sz="2000" baseline="-25000" dirty="0" smtClean="0"/>
              <a:t>α</a:t>
            </a:r>
            <a:r>
              <a:rPr lang="it-IT" sz="2000" dirty="0" smtClean="0"/>
              <a:t>(m-1, m-k), allora si può rifiutare l’ipotesi nulla all’ </a:t>
            </a:r>
            <a:r>
              <a:rPr lang="el-GR" sz="2000" dirty="0" smtClean="0"/>
              <a:t>α</a:t>
            </a:r>
            <a:r>
              <a:rPr lang="it-IT" sz="2000" dirty="0" smtClean="0"/>
              <a:t> % di significatività</a:t>
            </a:r>
            <a:endParaRPr lang="it-IT" sz="2000" dirty="0"/>
          </a:p>
        </p:txBody>
      </p:sp>
      <p:sp>
        <p:nvSpPr>
          <p:cNvPr id="4" name="Rettangolo 3"/>
          <p:cNvSpPr/>
          <p:nvPr/>
        </p:nvSpPr>
        <p:spPr>
          <a:xfrm>
            <a:off x="602559" y="4941168"/>
            <a:ext cx="79388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it-IT" sz="2800" b="1" dirty="0"/>
              <a:t>Osservazioni </a:t>
            </a:r>
            <a:r>
              <a:rPr lang="it-IT" sz="2800" b="1" dirty="0" smtClean="0"/>
              <a:t>indipendenti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b="1" dirty="0" smtClean="0"/>
              <a:t>Distribuzione </a:t>
            </a:r>
            <a:r>
              <a:rPr lang="it-IT" sz="2800" b="1" dirty="0"/>
              <a:t>Normale </a:t>
            </a:r>
            <a:r>
              <a:rPr lang="it-IT" sz="2800" b="1" dirty="0" smtClean="0"/>
              <a:t>delle popolazioni</a:t>
            </a:r>
            <a:endParaRPr lang="it-IT" sz="28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it-IT" sz="2800" b="1" dirty="0"/>
              <a:t>Varianza omogenea per ciascuno dei </a:t>
            </a:r>
            <a:r>
              <a:rPr lang="it-IT" sz="2800" b="1" dirty="0" smtClean="0"/>
              <a:t>campioni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65566" y="2564904"/>
            <a:ext cx="78128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N.B. Quando questo si verifica, significa soltanto che almeno uno dei campioni si comporta in maniera diversa dagli altri.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91693" y="3861048"/>
            <a:ext cx="85606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L’analisi della varianza si può usare quanto sono soddisfatte le seguenti 3 condizioni: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44518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343615" y="995244"/>
            <a:ext cx="84567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t-IT" sz="2400" dirty="0" smtClean="0"/>
              <a:t>Le osservazioni sperimentali si dicono </a:t>
            </a:r>
            <a:r>
              <a:rPr lang="it-IT" sz="2400" b="1" dirty="0" smtClean="0"/>
              <a:t>indipendenti</a:t>
            </a:r>
            <a:r>
              <a:rPr lang="it-IT" sz="2400" dirty="0" smtClean="0"/>
              <a:t> quando l’esito di ciascuna misura non è influenzato dalla precedente, di conseguenza tale condizione viene garantita dalla natura dello schema sperimentale.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343615" y="188640"/>
            <a:ext cx="47109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2800" b="1" dirty="0"/>
              <a:t>Osservazioni indipendenti</a:t>
            </a:r>
          </a:p>
        </p:txBody>
      </p:sp>
      <p:sp>
        <p:nvSpPr>
          <p:cNvPr id="5" name="Rettangolo 4"/>
          <p:cNvSpPr/>
          <p:nvPr/>
        </p:nvSpPr>
        <p:spPr>
          <a:xfrm>
            <a:off x="343615" y="2982724"/>
            <a:ext cx="69419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it-IT" sz="2800" b="1" dirty="0"/>
              <a:t>Distribuzione Normale </a:t>
            </a:r>
            <a:r>
              <a:rPr lang="it-IT" sz="2800" b="1" dirty="0" smtClean="0"/>
              <a:t>delle popolazioni</a:t>
            </a:r>
            <a:endParaRPr lang="it-IT" sz="2800" b="1" dirty="0"/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637704"/>
              </p:ext>
            </p:extLst>
          </p:nvPr>
        </p:nvGraphicFramePr>
        <p:xfrm>
          <a:off x="3131840" y="3912969"/>
          <a:ext cx="22225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zione" r:id="rId3" imgW="1168200" imgH="228600" progId="Equation.3">
                  <p:embed/>
                </p:oleObj>
              </mc:Choice>
              <mc:Fallback>
                <p:oleObj name="Equazione" r:id="rId3" imgW="116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912969"/>
                        <a:ext cx="22225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18753" y="3789040"/>
            <a:ext cx="2498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Modello Teorico</a:t>
            </a:r>
            <a:endParaRPr lang="it-IT" sz="2800" dirty="0"/>
          </a:p>
        </p:txBody>
      </p:sp>
      <p:graphicFrame>
        <p:nvGraphicFramePr>
          <p:cNvPr id="11" name="Ogget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161788"/>
              </p:ext>
            </p:extLst>
          </p:nvPr>
        </p:nvGraphicFramePr>
        <p:xfrm>
          <a:off x="4112269" y="5648777"/>
          <a:ext cx="43481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zione" r:id="rId5" imgW="2286000" imgH="253800" progId="Equation.3">
                  <p:embed/>
                </p:oleObj>
              </mc:Choice>
              <mc:Fallback>
                <p:oleObj name="Equazione" r:id="rId5" imgW="22860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2269" y="5648777"/>
                        <a:ext cx="43481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323528" y="5593929"/>
            <a:ext cx="3635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Stima del residuo(errore)</a:t>
            </a:r>
            <a:endParaRPr lang="it-IT" sz="2800" dirty="0"/>
          </a:p>
        </p:txBody>
      </p:sp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999888"/>
              </p:ext>
            </p:extLst>
          </p:nvPr>
        </p:nvGraphicFramePr>
        <p:xfrm>
          <a:off x="2870944" y="4757763"/>
          <a:ext cx="29972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zione" r:id="rId7" imgW="1574640" imgH="253800" progId="Equation.3">
                  <p:embed/>
                </p:oleObj>
              </mc:Choice>
              <mc:Fallback>
                <p:oleObj name="Equazione" r:id="rId7" imgW="15746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944" y="4757763"/>
                        <a:ext cx="29972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asellaDiTesto 16"/>
          <p:cNvSpPr txBox="1"/>
          <p:nvPr/>
        </p:nvSpPr>
        <p:spPr>
          <a:xfrm>
            <a:off x="323528" y="4657825"/>
            <a:ext cx="1917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… in pratica</a:t>
            </a:r>
            <a:endParaRPr lang="it-IT" sz="28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6156176" y="3481263"/>
            <a:ext cx="2912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i="1" dirty="0" smtClean="0"/>
              <a:t>i</a:t>
            </a:r>
            <a:r>
              <a:rPr lang="it-IT" sz="2400" dirty="0" smtClean="0"/>
              <a:t>: indice delle repliche</a:t>
            </a:r>
          </a:p>
          <a:p>
            <a:r>
              <a:rPr lang="it-IT" sz="2400" i="1" dirty="0"/>
              <a:t>j</a:t>
            </a:r>
            <a:r>
              <a:rPr lang="it-IT" sz="2400" dirty="0" smtClean="0"/>
              <a:t>: </a:t>
            </a:r>
            <a:r>
              <a:rPr lang="it-IT" sz="2400" dirty="0"/>
              <a:t>indice </a:t>
            </a:r>
            <a:r>
              <a:rPr lang="it-IT" sz="2400" dirty="0" smtClean="0"/>
              <a:t>dei trattamenti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343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/>
          <p:cNvSpPr txBox="1"/>
          <p:nvPr/>
        </p:nvSpPr>
        <p:spPr>
          <a:xfrm>
            <a:off x="1267378" y="6074132"/>
            <a:ext cx="6609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Test di </a:t>
            </a:r>
            <a:r>
              <a:rPr lang="it-IT" sz="2800" b="1" dirty="0" smtClean="0"/>
              <a:t>normalità</a:t>
            </a:r>
            <a:r>
              <a:rPr lang="it-IT" sz="2800" dirty="0" smtClean="0"/>
              <a:t> di </a:t>
            </a:r>
            <a:r>
              <a:rPr lang="it-IT" sz="2800" b="1" dirty="0" err="1" smtClean="0"/>
              <a:t>Shapiro-Wilk</a:t>
            </a:r>
            <a:r>
              <a:rPr lang="it-IT" sz="2800" dirty="0" smtClean="0"/>
              <a:t> sui residui</a:t>
            </a:r>
            <a:endParaRPr lang="it-IT" sz="2800" dirty="0"/>
          </a:p>
        </p:txBody>
      </p:sp>
      <p:sp>
        <p:nvSpPr>
          <p:cNvPr id="12" name="Freccia a destra 11"/>
          <p:cNvSpPr/>
          <p:nvPr/>
        </p:nvSpPr>
        <p:spPr>
          <a:xfrm rot="5400000">
            <a:off x="3923928" y="4840178"/>
            <a:ext cx="1296144" cy="73971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15517" y="764704"/>
            <a:ext cx="87129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requisito di normalità impone che la distribuzione dei dati </a:t>
            </a:r>
            <a:r>
              <a:rPr lang="it-IT" b="1" dirty="0" smtClean="0"/>
              <a:t>all’interno</a:t>
            </a:r>
            <a:r>
              <a:rPr lang="it-IT" dirty="0" smtClean="0"/>
              <a:t> di ciascun </a:t>
            </a:r>
            <a:r>
              <a:rPr lang="it-IT" dirty="0"/>
              <a:t>Gruppo, Fattore, Trattamento, Livello, </a:t>
            </a:r>
            <a:r>
              <a:rPr lang="it-IT" dirty="0" err="1" smtClean="0"/>
              <a:t>etc</a:t>
            </a:r>
            <a:r>
              <a:rPr lang="it-IT" dirty="0" smtClean="0"/>
              <a:t>… sia </a:t>
            </a:r>
            <a:r>
              <a:rPr lang="it-IT" b="1" dirty="0" smtClean="0"/>
              <a:t>Normale</a:t>
            </a:r>
            <a:r>
              <a:rPr lang="it-IT" dirty="0" smtClean="0"/>
              <a:t> e questo corrisponde a richiedere che la distribuzione dei residui sia </a:t>
            </a:r>
            <a:r>
              <a:rPr lang="it-IT" b="1" dirty="0" smtClean="0"/>
              <a:t>Normale</a:t>
            </a:r>
            <a:r>
              <a:rPr lang="it-IT" dirty="0" smtClean="0"/>
              <a:t>, dal momento che questi ultimi, per definizione sono calcolati tenendo conto delle medie di ciascun fattore.</a:t>
            </a:r>
          </a:p>
          <a:p>
            <a:r>
              <a:rPr lang="it-IT" dirty="0" smtClean="0"/>
              <a:t>Nel caso dell’ANOVA ci sono quindi due opzioni per verificare la normalità:</a:t>
            </a:r>
          </a:p>
          <a:p>
            <a:pPr marL="342900" indent="-342900">
              <a:buAutoNum type="arabicParenR"/>
            </a:pPr>
            <a:r>
              <a:rPr lang="it-IT" dirty="0" smtClean="0"/>
              <a:t>se i gruppi sono pochi (&lt;4) e le repliche sono tante (&gt;20), allora è possibile valutare il requisito sui dati «tal quali» di ciascun fattore e condurre così il test tante volte quanti sono i fattori;</a:t>
            </a:r>
          </a:p>
          <a:p>
            <a:pPr marL="342900" indent="-342900">
              <a:buAutoNum type="arabicParenR"/>
            </a:pPr>
            <a:r>
              <a:rPr lang="it-IT" dirty="0" smtClean="0"/>
              <a:t>se i gruppi sono numerosi ed il numero di repliche limitato (questo è il caso generalmente più frequente nel nostro campo), spesso è più conveniente applicare il test di normalità una volta sola su tutti i residui assieme.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614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3" y="116632"/>
            <a:ext cx="53805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it-IT" sz="2400" b="1" dirty="0"/>
              <a:t>Varianza omogenea tra i trattamenti</a:t>
            </a:r>
          </a:p>
        </p:txBody>
      </p:sp>
      <p:sp>
        <p:nvSpPr>
          <p:cNvPr id="3" name="Rettangolo 2"/>
          <p:cNvSpPr/>
          <p:nvPr/>
        </p:nvSpPr>
        <p:spPr>
          <a:xfrm>
            <a:off x="179513" y="836712"/>
            <a:ext cx="87849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/>
              <a:t>La varianza è una stima della credibilità di una media: dati </a:t>
            </a:r>
            <a:r>
              <a:rPr lang="it-IT" sz="2000" dirty="0" smtClean="0"/>
              <a:t>molto variabili, quindi </a:t>
            </a:r>
            <a:r>
              <a:rPr lang="it-IT" sz="2000" dirty="0"/>
              <a:t>con una varianza ampia, a parità del numero </a:t>
            </a:r>
            <a:r>
              <a:rPr lang="it-IT" sz="2000" dirty="0" smtClean="0"/>
              <a:t>di osservazioni </a:t>
            </a:r>
            <a:r>
              <a:rPr lang="it-IT" sz="2000" dirty="0"/>
              <a:t>hanno medie meno credibili, </a:t>
            </a:r>
            <a:r>
              <a:rPr lang="it-IT" sz="2000" dirty="0" smtClean="0"/>
              <a:t>proprio perché più variabili (come </a:t>
            </a:r>
            <a:r>
              <a:rPr lang="it-IT" sz="2000" dirty="0"/>
              <a:t>i loro </a:t>
            </a:r>
            <a:r>
              <a:rPr lang="it-IT" sz="2000" dirty="0" smtClean="0"/>
              <a:t>dati). L’analisi della varianza confronta le </a:t>
            </a:r>
            <a:r>
              <a:rPr lang="it-IT" sz="2000" dirty="0"/>
              <a:t>medie, è </a:t>
            </a:r>
            <a:r>
              <a:rPr lang="it-IT" sz="2000" dirty="0" smtClean="0"/>
              <a:t>quindi necessario </a:t>
            </a:r>
            <a:r>
              <a:rPr lang="it-IT" sz="2000" dirty="0"/>
              <a:t>che la loro credibilità sia simile, soprattutto quando </a:t>
            </a:r>
            <a:r>
              <a:rPr lang="it-IT" sz="2000" dirty="0" smtClean="0"/>
              <a:t>i campioni hanno dimensioni </a:t>
            </a:r>
            <a:r>
              <a:rPr lang="it-IT" sz="2000" dirty="0"/>
              <a:t>molto </a:t>
            </a:r>
            <a:r>
              <a:rPr lang="it-IT" sz="2000" dirty="0" smtClean="0"/>
              <a:t>differenti.</a:t>
            </a: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86202" y="4705980"/>
            <a:ext cx="677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Test di </a:t>
            </a:r>
            <a:r>
              <a:rPr lang="it-IT" sz="2800" b="1" dirty="0" smtClean="0"/>
              <a:t>omogeneità delle varianze</a:t>
            </a:r>
            <a:r>
              <a:rPr lang="it-IT" sz="2800" dirty="0" smtClean="0"/>
              <a:t> di </a:t>
            </a:r>
            <a:r>
              <a:rPr lang="it-IT" sz="2800" b="1" dirty="0" err="1" smtClean="0"/>
              <a:t>Levene</a:t>
            </a:r>
            <a:endParaRPr lang="it-IT" sz="2800" dirty="0"/>
          </a:p>
        </p:txBody>
      </p:sp>
      <p:sp>
        <p:nvSpPr>
          <p:cNvPr id="5" name="Freccia a destra 4"/>
          <p:cNvSpPr/>
          <p:nvPr/>
        </p:nvSpPr>
        <p:spPr>
          <a:xfrm rot="5400000">
            <a:off x="3923928" y="3275166"/>
            <a:ext cx="1296144" cy="73971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8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</TotalTime>
  <Words>571</Words>
  <Application>Microsoft Office PowerPoint</Application>
  <PresentationFormat>Presentazione su schermo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Tema di Office</vt:lpstr>
      <vt:lpstr>Equazione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Mattieddu</dc:creator>
  <cp:lastModifiedBy>MattiaSanna</cp:lastModifiedBy>
  <cp:revision>44</cp:revision>
  <dcterms:created xsi:type="dcterms:W3CDTF">2012-10-01T08:20:52Z</dcterms:created>
  <dcterms:modified xsi:type="dcterms:W3CDTF">2013-10-30T12:21:53Z</dcterms:modified>
</cp:coreProperties>
</file>