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6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286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212B6-8B01-4D05-B48A-136855EF59A9}" type="datetimeFigureOut">
              <a:rPr lang="it-IT" smtClean="0"/>
              <a:t>27/11/2012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3127F-B325-41A1-8FC2-B2EC63900F2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1845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212B6-8B01-4D05-B48A-136855EF59A9}" type="datetimeFigureOut">
              <a:rPr lang="it-IT" smtClean="0"/>
              <a:t>27/11/2012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3127F-B325-41A1-8FC2-B2EC63900F2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0684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212B6-8B01-4D05-B48A-136855EF59A9}" type="datetimeFigureOut">
              <a:rPr lang="it-IT" smtClean="0"/>
              <a:t>27/11/2012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3127F-B325-41A1-8FC2-B2EC63900F2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9169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212B6-8B01-4D05-B48A-136855EF59A9}" type="datetimeFigureOut">
              <a:rPr lang="it-IT" smtClean="0"/>
              <a:t>27/11/2012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3127F-B325-41A1-8FC2-B2EC63900F2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7069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212B6-8B01-4D05-B48A-136855EF59A9}" type="datetimeFigureOut">
              <a:rPr lang="it-IT" smtClean="0"/>
              <a:t>27/11/2012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3127F-B325-41A1-8FC2-B2EC63900F2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1675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212B6-8B01-4D05-B48A-136855EF59A9}" type="datetimeFigureOut">
              <a:rPr lang="it-IT" smtClean="0"/>
              <a:t>27/11/2012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3127F-B325-41A1-8FC2-B2EC63900F2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9493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212B6-8B01-4D05-B48A-136855EF59A9}" type="datetimeFigureOut">
              <a:rPr lang="it-IT" smtClean="0"/>
              <a:t>27/11/2012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3127F-B325-41A1-8FC2-B2EC63900F2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2654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212B6-8B01-4D05-B48A-136855EF59A9}" type="datetimeFigureOut">
              <a:rPr lang="it-IT" smtClean="0"/>
              <a:t>27/11/2012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3127F-B325-41A1-8FC2-B2EC63900F2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5618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212B6-8B01-4D05-B48A-136855EF59A9}" type="datetimeFigureOut">
              <a:rPr lang="it-IT" smtClean="0"/>
              <a:t>27/11/2012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3127F-B325-41A1-8FC2-B2EC63900F2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547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212B6-8B01-4D05-B48A-136855EF59A9}" type="datetimeFigureOut">
              <a:rPr lang="it-IT" smtClean="0"/>
              <a:t>27/11/2012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3127F-B325-41A1-8FC2-B2EC63900F2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5962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212B6-8B01-4D05-B48A-136855EF59A9}" type="datetimeFigureOut">
              <a:rPr lang="it-IT" smtClean="0"/>
              <a:t>27/11/2012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3127F-B325-41A1-8FC2-B2EC63900F2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2919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7212B6-8B01-4D05-B48A-136855EF59A9}" type="datetimeFigureOut">
              <a:rPr lang="it-IT" smtClean="0"/>
              <a:t>27/11/2012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63127F-B325-41A1-8FC2-B2EC63900F2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7031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503548" y="1487100"/>
            <a:ext cx="8136904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/>
              <a:t>QUADRATI </a:t>
            </a:r>
            <a:r>
              <a:rPr lang="it-IT" sz="2800" b="1" dirty="0" smtClean="0"/>
              <a:t>LATINI</a:t>
            </a:r>
          </a:p>
          <a:p>
            <a:pPr algn="ctr"/>
            <a:endParaRPr lang="it-IT" b="1" dirty="0"/>
          </a:p>
          <a:p>
            <a:pPr algn="just"/>
            <a:r>
              <a:rPr lang="it-IT" dirty="0"/>
              <a:t>Analizzare contemporaneamente </a:t>
            </a:r>
            <a:r>
              <a:rPr lang="it-IT" b="1" dirty="0"/>
              <a:t>2 fattori di variazione a p livelli </a:t>
            </a:r>
            <a:r>
              <a:rPr lang="it-IT" dirty="0"/>
              <a:t>nel disegno sperimentale a </a:t>
            </a:r>
            <a:r>
              <a:rPr lang="it-IT" dirty="0" smtClean="0"/>
              <a:t>blocchi randomizzati </a:t>
            </a:r>
            <a:r>
              <a:rPr lang="it-IT" dirty="0"/>
              <a:t>richiede </a:t>
            </a:r>
            <a:r>
              <a:rPr lang="it-IT" b="1" dirty="0"/>
              <a:t>p</a:t>
            </a:r>
            <a:r>
              <a:rPr lang="it-IT" b="1" baseline="30000" dirty="0"/>
              <a:t>2</a:t>
            </a:r>
            <a:r>
              <a:rPr lang="it-IT" dirty="0"/>
              <a:t> </a:t>
            </a:r>
            <a:r>
              <a:rPr lang="it-IT" b="1" dirty="0"/>
              <a:t>osservazioni</a:t>
            </a:r>
            <a:r>
              <a:rPr lang="it-IT" dirty="0"/>
              <a:t>. Con le stesse modalità di programmazione, </a:t>
            </a:r>
            <a:r>
              <a:rPr lang="it-IT" b="1" dirty="0"/>
              <a:t>poiché ogni </a:t>
            </a:r>
            <a:r>
              <a:rPr lang="it-IT" b="1" dirty="0" smtClean="0"/>
              <a:t>livello </a:t>
            </a:r>
            <a:r>
              <a:rPr lang="it-IT" b="1" dirty="0" smtClean="0"/>
              <a:t>di </a:t>
            </a:r>
            <a:r>
              <a:rPr lang="it-IT" b="1" dirty="0"/>
              <a:t>un fattore deve incrociare tutti i livelli degli altri fattori, un esperimento con 3 fattori </a:t>
            </a:r>
            <a:r>
              <a:rPr lang="it-IT" b="1" dirty="0" smtClean="0"/>
              <a:t>di variazione </a:t>
            </a:r>
            <a:r>
              <a:rPr lang="it-IT" b="1" dirty="0"/>
              <a:t>a p livelli richiede p</a:t>
            </a:r>
            <a:r>
              <a:rPr lang="it-IT" b="1" baseline="30000" dirty="0"/>
              <a:t>3</a:t>
            </a:r>
            <a:r>
              <a:rPr lang="it-IT" dirty="0"/>
              <a:t> </a:t>
            </a:r>
            <a:r>
              <a:rPr lang="it-IT" b="1" dirty="0"/>
              <a:t>osservazioni o </a:t>
            </a:r>
            <a:r>
              <a:rPr lang="it-IT" b="1" dirty="0" smtClean="0"/>
              <a:t>repliche</a:t>
            </a:r>
            <a:r>
              <a:rPr lang="it-IT" dirty="0" smtClean="0"/>
              <a:t>. In </a:t>
            </a:r>
            <a:r>
              <a:rPr lang="it-IT" dirty="0"/>
              <a:t>un esperimento con </a:t>
            </a:r>
            <a:r>
              <a:rPr lang="it-IT" b="1" dirty="0"/>
              <a:t>3 fattori</a:t>
            </a:r>
            <a:r>
              <a:rPr lang="it-IT" dirty="0"/>
              <a:t>, ognuno a </a:t>
            </a:r>
            <a:r>
              <a:rPr lang="it-IT" b="1" dirty="0"/>
              <a:t>5 livelli</a:t>
            </a:r>
            <a:r>
              <a:rPr lang="it-IT" dirty="0"/>
              <a:t>, si richiedono </a:t>
            </a:r>
            <a:r>
              <a:rPr lang="it-IT" b="1" dirty="0" smtClean="0"/>
              <a:t>5</a:t>
            </a:r>
            <a:r>
              <a:rPr lang="it-IT" b="1" baseline="30000" dirty="0" smtClean="0"/>
              <a:t>3</a:t>
            </a:r>
            <a:r>
              <a:rPr lang="it-IT" b="1" dirty="0" smtClean="0"/>
              <a:t> = </a:t>
            </a:r>
            <a:r>
              <a:rPr lang="it-IT" b="1" dirty="0" smtClean="0"/>
              <a:t>125 </a:t>
            </a:r>
            <a:r>
              <a:rPr lang="it-IT" b="1" dirty="0" smtClean="0"/>
              <a:t>dati</a:t>
            </a:r>
            <a:r>
              <a:rPr lang="it-IT" dirty="0" smtClean="0"/>
              <a:t>. All’aumentare </a:t>
            </a:r>
            <a:r>
              <a:rPr lang="it-IT" dirty="0"/>
              <a:t>dei fattori, si ha un rapido incremento delle misure che occorre raccogliere; </a:t>
            </a:r>
            <a:r>
              <a:rPr lang="it-IT" dirty="0" smtClean="0"/>
              <a:t>poiché ognuna </a:t>
            </a:r>
            <a:r>
              <a:rPr lang="it-IT" dirty="0" smtClean="0"/>
              <a:t>ha </a:t>
            </a:r>
            <a:r>
              <a:rPr lang="it-IT" dirty="0"/>
              <a:t>un costo e richiede tempo, sono stati sviluppati metodi che permettono di </a:t>
            </a:r>
            <a:r>
              <a:rPr lang="it-IT" dirty="0" smtClean="0"/>
              <a:t>analizzare contemporaneamente </a:t>
            </a:r>
            <a:r>
              <a:rPr lang="it-IT" dirty="0"/>
              <a:t>più fattori con un numero minore di dati.</a:t>
            </a:r>
          </a:p>
          <a:p>
            <a:pPr algn="just"/>
            <a:r>
              <a:rPr lang="it-IT" b="1" dirty="0"/>
              <a:t>Il disegno sperimentale a quadrati latini permette di </a:t>
            </a:r>
            <a:r>
              <a:rPr lang="it-IT" b="1" dirty="0" smtClean="0"/>
              <a:t>analizzare contemporaneamente </a:t>
            </a:r>
            <a:r>
              <a:rPr lang="it-IT" b="1" dirty="0"/>
              <a:t>3 fattori </a:t>
            </a:r>
            <a:r>
              <a:rPr lang="it-IT" b="1" dirty="0" smtClean="0"/>
              <a:t>a p </a:t>
            </a:r>
            <a:r>
              <a:rPr lang="it-IT" b="1" dirty="0"/>
              <a:t>livelli con sole p</a:t>
            </a:r>
            <a:r>
              <a:rPr lang="it-IT" b="1" baseline="30000" dirty="0"/>
              <a:t>2</a:t>
            </a:r>
            <a:r>
              <a:rPr lang="it-IT" dirty="0"/>
              <a:t> </a:t>
            </a:r>
            <a:r>
              <a:rPr lang="it-IT" b="1" dirty="0"/>
              <a:t>osservazioni</a:t>
            </a:r>
            <a:r>
              <a:rPr lang="it-IT" dirty="0"/>
              <a:t>: con 3 fattori a 5 livelli sono sufficienti 25 dati. A questo </a:t>
            </a:r>
            <a:r>
              <a:rPr lang="it-IT" b="1" dirty="0"/>
              <a:t>vantaggio</a:t>
            </a:r>
            <a:r>
              <a:rPr lang="it-IT" b="1" dirty="0" smtClean="0"/>
              <a:t>, rappresentato </a:t>
            </a:r>
            <a:r>
              <a:rPr lang="it-IT" b="1" dirty="0"/>
              <a:t>da un risparmio di materiale </a:t>
            </a:r>
            <a:r>
              <a:rPr lang="it-IT" dirty="0"/>
              <a:t>e quindi di denaro e di tempo necessari all’esperimento</a:t>
            </a:r>
            <a:r>
              <a:rPr lang="it-IT" dirty="0" smtClean="0"/>
              <a:t>, si </a:t>
            </a:r>
            <a:r>
              <a:rPr lang="it-IT" dirty="0"/>
              <a:t>associa lo </a:t>
            </a:r>
            <a:r>
              <a:rPr lang="it-IT" b="1" dirty="0"/>
              <a:t>svantaggio di una maggiore rigidità </a:t>
            </a:r>
            <a:r>
              <a:rPr lang="it-IT" dirty="0"/>
              <a:t>dell’esperimento stesso: </a:t>
            </a:r>
            <a:r>
              <a:rPr lang="it-IT" b="1" dirty="0"/>
              <a:t>tutti e tre i </a:t>
            </a:r>
            <a:r>
              <a:rPr lang="it-IT" b="1" dirty="0" smtClean="0"/>
              <a:t>fattori devono </a:t>
            </a:r>
            <a:r>
              <a:rPr lang="it-IT" b="1" dirty="0"/>
              <a:t>avere lo stesso numero di livelli</a:t>
            </a:r>
            <a:r>
              <a:rPr lang="it-IT" dirty="0" smtClean="0"/>
              <a:t>.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503548" y="337167"/>
            <a:ext cx="81369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800" i="1" dirty="0" smtClean="0"/>
              <a:t>da</a:t>
            </a:r>
            <a:r>
              <a:rPr lang="it-IT" sz="2800" b="1" i="1" dirty="0" smtClean="0"/>
              <a:t> </a:t>
            </a:r>
            <a:r>
              <a:rPr lang="it-IT" sz="2800" b="1" i="1" dirty="0" err="1" smtClean="0"/>
              <a:t>Soliani</a:t>
            </a:r>
            <a:r>
              <a:rPr lang="it-IT" sz="2800" b="1" i="1" dirty="0" smtClean="0"/>
              <a:t> L., Statistica applicata alla ricerca biologica e ambientale, </a:t>
            </a:r>
            <a:r>
              <a:rPr lang="it-IT" sz="2800" b="1" i="1" dirty="0"/>
              <a:t>UNI. NOVA Parma, </a:t>
            </a:r>
            <a:r>
              <a:rPr lang="it-IT" sz="2800" b="1" i="1" dirty="0" smtClean="0"/>
              <a:t>2003</a:t>
            </a: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1128631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568528" y="696903"/>
            <a:ext cx="8006944" cy="412420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/>
            <a:r>
              <a:rPr lang="it-IT" dirty="0" smtClean="0"/>
              <a:t>Per </a:t>
            </a:r>
            <a:r>
              <a:rPr lang="it-IT" dirty="0"/>
              <a:t>riportare in tabella i risultati di un esperimento a quadrati latini, </a:t>
            </a:r>
            <a:r>
              <a:rPr lang="it-IT" b="1" dirty="0"/>
              <a:t>due fattori </a:t>
            </a:r>
            <a:r>
              <a:rPr lang="it-IT" b="1" dirty="0" smtClean="0"/>
              <a:t>vengono rappresentati </a:t>
            </a:r>
            <a:r>
              <a:rPr lang="it-IT" b="1" dirty="0"/>
              <a:t>nelle righe e nelle colonne, mentre il terzo, di solito il fattore principale, </a:t>
            </a:r>
            <a:r>
              <a:rPr lang="it-IT" b="1" dirty="0" smtClean="0"/>
              <a:t>è rappresentato </a:t>
            </a:r>
            <a:r>
              <a:rPr lang="it-IT" b="1" dirty="0"/>
              <a:t>nelle celle formate dall’incrocio tra riga e </a:t>
            </a:r>
            <a:r>
              <a:rPr lang="it-IT" b="1" dirty="0" smtClean="0"/>
              <a:t>colonna.</a:t>
            </a:r>
            <a:r>
              <a:rPr lang="it-IT" dirty="0" smtClean="0"/>
              <a:t> In </a:t>
            </a:r>
            <a:r>
              <a:rPr lang="it-IT" dirty="0"/>
              <a:t>esse, </a:t>
            </a:r>
            <a:r>
              <a:rPr lang="it-IT" b="1" dirty="0"/>
              <a:t>il terzo fattore è distribuito in modo </a:t>
            </a:r>
            <a:r>
              <a:rPr lang="it-IT" b="1" dirty="0" smtClean="0"/>
              <a:t>casuale, </a:t>
            </a:r>
            <a:r>
              <a:rPr lang="it-IT" b="1" dirty="0"/>
              <a:t>ma ordinato: deve comparire una volta </a:t>
            </a:r>
            <a:r>
              <a:rPr lang="it-IT" b="1" dirty="0" smtClean="0"/>
              <a:t>sola sia </a:t>
            </a:r>
            <a:r>
              <a:rPr lang="it-IT" b="1" dirty="0"/>
              <a:t>in ogni riga che in ogni </a:t>
            </a:r>
            <a:r>
              <a:rPr lang="it-IT" b="1" dirty="0" smtClean="0"/>
              <a:t>colonna.</a:t>
            </a:r>
          </a:p>
          <a:p>
            <a:pPr algn="just"/>
            <a:endParaRPr lang="it-IT" b="1" dirty="0"/>
          </a:p>
          <a:p>
            <a:pPr algn="just"/>
            <a:r>
              <a:rPr lang="it-IT" b="1" dirty="0" smtClean="0"/>
              <a:t>In </a:t>
            </a:r>
            <a:r>
              <a:rPr lang="it-IT" b="1" dirty="0"/>
              <a:t>un quadrato latino </a:t>
            </a:r>
            <a:r>
              <a:rPr lang="it-IT" dirty="0"/>
              <a:t>(che ha tre criteri di classificazione)</a:t>
            </a:r>
            <a:r>
              <a:rPr lang="it-IT" b="1" dirty="0"/>
              <a:t>, la randomizzazione è </a:t>
            </a:r>
            <a:r>
              <a:rPr lang="it-IT" b="1" dirty="0" smtClean="0"/>
              <a:t>ottenuta permutando </a:t>
            </a:r>
            <a:r>
              <a:rPr lang="it-IT" b="1" dirty="0"/>
              <a:t>i trattamenti nello schema ordinato delle righe e delle colonne</a:t>
            </a:r>
            <a:r>
              <a:rPr lang="it-IT" dirty="0"/>
              <a:t>. A questo </a:t>
            </a:r>
            <a:r>
              <a:rPr lang="it-IT" dirty="0" smtClean="0"/>
              <a:t>scopo esistono </a:t>
            </a:r>
            <a:r>
              <a:rPr lang="it-IT" dirty="0"/>
              <a:t>tabelle di distribuzione casuale, da utilizzare nel caso di più esperimenti a </a:t>
            </a:r>
            <a:r>
              <a:rPr lang="it-IT" dirty="0" smtClean="0"/>
              <a:t>quadrati latini con schemi </a:t>
            </a:r>
            <a:r>
              <a:rPr lang="it-IT" dirty="0"/>
              <a:t>differenti</a:t>
            </a:r>
            <a:r>
              <a:rPr lang="it-IT" dirty="0" smtClean="0"/>
              <a:t>.</a:t>
            </a:r>
            <a:endParaRPr lang="it-IT" dirty="0" smtClean="0"/>
          </a:p>
          <a:p>
            <a:pPr algn="just"/>
            <a:endParaRPr lang="it-IT" dirty="0"/>
          </a:p>
          <a:p>
            <a:pPr algn="just"/>
            <a:r>
              <a:rPr lang="it-IT" dirty="0"/>
              <a:t>In un disegno sperimentale a quadrati latini, </a:t>
            </a:r>
            <a:r>
              <a:rPr lang="it-IT" b="1" dirty="0"/>
              <a:t>il modello additivo dell’analisi della </a:t>
            </a:r>
            <a:r>
              <a:rPr lang="it-IT" b="1" dirty="0" smtClean="0"/>
              <a:t>varianza </a:t>
            </a:r>
            <a:r>
              <a:rPr lang="it-IT" dirty="0" smtClean="0"/>
              <a:t>richiede che </a:t>
            </a:r>
            <a:r>
              <a:rPr lang="it-IT" dirty="0"/>
              <a:t>la generica osservazione </a:t>
            </a:r>
            <a:r>
              <a:rPr lang="it-IT" b="1" dirty="0" err="1"/>
              <a:t>X</a:t>
            </a:r>
            <a:r>
              <a:rPr lang="it-IT" b="1" baseline="-25000" dirty="0" err="1"/>
              <a:t>ijk</a:t>
            </a:r>
            <a:r>
              <a:rPr lang="it-IT" dirty="0"/>
              <a:t>, appartenente alla </a:t>
            </a:r>
            <a:r>
              <a:rPr lang="it-IT" b="1" dirty="0"/>
              <a:t>riga i-esima</a:t>
            </a:r>
            <a:r>
              <a:rPr lang="it-IT" dirty="0"/>
              <a:t>, alla </a:t>
            </a:r>
            <a:r>
              <a:rPr lang="it-IT" b="1" dirty="0"/>
              <a:t>colonna j-esima</a:t>
            </a:r>
            <a:r>
              <a:rPr lang="it-IT" dirty="0"/>
              <a:t> e </a:t>
            </a:r>
            <a:r>
              <a:rPr lang="it-IT" dirty="0" smtClean="0"/>
              <a:t> al </a:t>
            </a:r>
            <a:r>
              <a:rPr lang="it-IT" b="1" dirty="0" smtClean="0"/>
              <a:t>trattamento k-esimo</a:t>
            </a:r>
            <a:r>
              <a:rPr lang="it-IT" dirty="0"/>
              <a:t>, sia </a:t>
            </a:r>
            <a:r>
              <a:rPr lang="it-IT" dirty="0" smtClean="0"/>
              <a:t>data da:</a:t>
            </a:r>
            <a:endParaRPr lang="it-IT" baseline="-25000" dirty="0"/>
          </a:p>
        </p:txBody>
      </p:sp>
      <p:sp>
        <p:nvSpPr>
          <p:cNvPr id="3" name="Rettangolo 2"/>
          <p:cNvSpPr/>
          <p:nvPr/>
        </p:nvSpPr>
        <p:spPr>
          <a:xfrm>
            <a:off x="2197792" y="5013176"/>
            <a:ext cx="474841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3600" dirty="0" err="1"/>
              <a:t>X</a:t>
            </a:r>
            <a:r>
              <a:rPr lang="it-IT" sz="3600" baseline="-25000" dirty="0" err="1"/>
              <a:t>ijk</a:t>
            </a:r>
            <a:r>
              <a:rPr lang="it-IT" sz="3600" dirty="0"/>
              <a:t> = </a:t>
            </a:r>
            <a:r>
              <a:rPr lang="el-GR" sz="3600" dirty="0"/>
              <a:t>μ </a:t>
            </a:r>
            <a:r>
              <a:rPr lang="it-IT" sz="3600" dirty="0"/>
              <a:t>+ </a:t>
            </a:r>
            <a:r>
              <a:rPr lang="el-GR" sz="3600" dirty="0"/>
              <a:t>α</a:t>
            </a:r>
            <a:r>
              <a:rPr lang="it-IT" sz="3600" baseline="-25000" dirty="0"/>
              <a:t>i</a:t>
            </a:r>
            <a:r>
              <a:rPr lang="it-IT" sz="3600" dirty="0"/>
              <a:t> + </a:t>
            </a:r>
            <a:r>
              <a:rPr lang="el-GR" sz="3600" dirty="0"/>
              <a:t>β</a:t>
            </a:r>
            <a:r>
              <a:rPr lang="it-IT" sz="3600" baseline="-25000" dirty="0"/>
              <a:t>j</a:t>
            </a:r>
            <a:r>
              <a:rPr lang="it-IT" sz="3600" dirty="0"/>
              <a:t> + </a:t>
            </a:r>
            <a:r>
              <a:rPr lang="el-GR" sz="3600" dirty="0"/>
              <a:t>γ</a:t>
            </a:r>
            <a:r>
              <a:rPr lang="it-IT" sz="3600" baseline="-25000" dirty="0"/>
              <a:t>k </a:t>
            </a:r>
            <a:r>
              <a:rPr lang="it-IT" sz="3600" dirty="0"/>
              <a:t> + </a:t>
            </a:r>
            <a:r>
              <a:rPr lang="it-IT" sz="3600" i="1" dirty="0" err="1"/>
              <a:t>R</a:t>
            </a:r>
            <a:r>
              <a:rPr lang="it-IT" sz="3600" baseline="-25000" dirty="0" err="1"/>
              <a:t>ijk</a:t>
            </a: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3543659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71" y="44624"/>
            <a:ext cx="8371458" cy="5030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125760" y="5229200"/>
            <a:ext cx="88924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b="1" dirty="0"/>
              <a:t>ESEMPIO</a:t>
            </a:r>
            <a:r>
              <a:rPr lang="it-IT" dirty="0"/>
              <a:t>. Si intende confrontare la produttività di </a:t>
            </a:r>
            <a:r>
              <a:rPr lang="it-IT" b="1" dirty="0"/>
              <a:t>5 varietà</a:t>
            </a:r>
            <a:r>
              <a:rPr lang="it-IT" dirty="0"/>
              <a:t> (</a:t>
            </a:r>
            <a:r>
              <a:rPr lang="it-IT" b="1" dirty="0"/>
              <a:t>A</a:t>
            </a:r>
            <a:r>
              <a:rPr lang="it-IT" dirty="0"/>
              <a:t>, </a:t>
            </a:r>
            <a:r>
              <a:rPr lang="it-IT" b="1" dirty="0"/>
              <a:t>B</a:t>
            </a:r>
            <a:r>
              <a:rPr lang="it-IT" dirty="0"/>
              <a:t>, </a:t>
            </a:r>
            <a:r>
              <a:rPr lang="it-IT" b="1" dirty="0"/>
              <a:t>C</a:t>
            </a:r>
            <a:r>
              <a:rPr lang="it-IT" dirty="0"/>
              <a:t>, </a:t>
            </a:r>
            <a:r>
              <a:rPr lang="it-IT" b="1" dirty="0"/>
              <a:t>D</a:t>
            </a:r>
            <a:r>
              <a:rPr lang="it-IT" dirty="0"/>
              <a:t>, </a:t>
            </a:r>
            <a:r>
              <a:rPr lang="it-IT" b="1" dirty="0"/>
              <a:t>E</a:t>
            </a:r>
            <a:r>
              <a:rPr lang="it-IT" dirty="0"/>
              <a:t>) </a:t>
            </a:r>
            <a:r>
              <a:rPr lang="it-IT" b="1" dirty="0"/>
              <a:t>di sementi</a:t>
            </a:r>
            <a:r>
              <a:rPr lang="it-IT" dirty="0"/>
              <a:t> in rapporto </a:t>
            </a:r>
            <a:r>
              <a:rPr lang="it-IT" dirty="0" smtClean="0"/>
              <a:t>al </a:t>
            </a:r>
            <a:r>
              <a:rPr lang="it-IT" b="1" dirty="0" smtClean="0"/>
              <a:t>tipo </a:t>
            </a:r>
            <a:r>
              <a:rPr lang="it-IT" b="1" dirty="0"/>
              <a:t>di concime</a:t>
            </a:r>
            <a:r>
              <a:rPr lang="it-IT" dirty="0"/>
              <a:t> (</a:t>
            </a:r>
            <a:r>
              <a:rPr lang="it-IT" b="1" dirty="0"/>
              <a:t>1</a:t>
            </a:r>
            <a:r>
              <a:rPr lang="it-IT" dirty="0"/>
              <a:t>, </a:t>
            </a:r>
            <a:r>
              <a:rPr lang="it-IT" b="1" dirty="0"/>
              <a:t>2</a:t>
            </a:r>
            <a:r>
              <a:rPr lang="it-IT" dirty="0"/>
              <a:t>, </a:t>
            </a:r>
            <a:r>
              <a:rPr lang="it-IT" b="1" dirty="0"/>
              <a:t>3</a:t>
            </a:r>
            <a:r>
              <a:rPr lang="it-IT" dirty="0"/>
              <a:t>, </a:t>
            </a:r>
            <a:r>
              <a:rPr lang="it-IT" b="1" dirty="0"/>
              <a:t>4</a:t>
            </a:r>
            <a:r>
              <a:rPr lang="it-IT" dirty="0"/>
              <a:t>, </a:t>
            </a:r>
            <a:r>
              <a:rPr lang="it-IT" b="1" dirty="0"/>
              <a:t>5</a:t>
            </a:r>
            <a:r>
              <a:rPr lang="it-IT" dirty="0"/>
              <a:t>) e ad un </a:t>
            </a:r>
            <a:r>
              <a:rPr lang="it-IT" b="1" dirty="0"/>
              <a:t>diverso trattamento del terreno</a:t>
            </a:r>
            <a:r>
              <a:rPr lang="it-IT" dirty="0"/>
              <a:t> (</a:t>
            </a:r>
            <a:r>
              <a:rPr lang="it-IT" b="1" dirty="0"/>
              <a:t>I</a:t>
            </a:r>
            <a:r>
              <a:rPr lang="it-IT" dirty="0"/>
              <a:t>, </a:t>
            </a:r>
            <a:r>
              <a:rPr lang="it-IT" b="1" dirty="0"/>
              <a:t>II</a:t>
            </a:r>
            <a:r>
              <a:rPr lang="it-IT" dirty="0"/>
              <a:t>, </a:t>
            </a:r>
            <a:r>
              <a:rPr lang="it-IT" b="1" dirty="0"/>
              <a:t>III</a:t>
            </a:r>
            <a:r>
              <a:rPr lang="it-IT" dirty="0"/>
              <a:t>, </a:t>
            </a:r>
            <a:r>
              <a:rPr lang="it-IT" b="1" dirty="0"/>
              <a:t>IV</a:t>
            </a:r>
            <a:r>
              <a:rPr lang="it-IT" dirty="0"/>
              <a:t>, </a:t>
            </a:r>
            <a:r>
              <a:rPr lang="it-IT" b="1" dirty="0"/>
              <a:t>V</a:t>
            </a:r>
            <a:r>
              <a:rPr lang="it-IT" dirty="0"/>
              <a:t>). A questo </a:t>
            </a:r>
            <a:r>
              <a:rPr lang="it-IT" dirty="0" smtClean="0"/>
              <a:t>scopo, si </a:t>
            </a:r>
            <a:r>
              <a:rPr lang="it-IT" dirty="0"/>
              <a:t>è diviso un appezzamento quadrato di terreno in </a:t>
            </a:r>
            <a:r>
              <a:rPr lang="it-IT" b="1" dirty="0"/>
              <a:t>5 strisce di dimensioni uguali</a:t>
            </a:r>
            <a:r>
              <a:rPr lang="it-IT" dirty="0"/>
              <a:t>, nelle quali è </a:t>
            </a:r>
            <a:r>
              <a:rPr lang="it-IT" dirty="0" smtClean="0"/>
              <a:t>stata fatta </a:t>
            </a:r>
            <a:r>
              <a:rPr lang="it-IT" dirty="0"/>
              <a:t>un'</a:t>
            </a:r>
            <a:r>
              <a:rPr lang="it-IT" b="1" dirty="0"/>
              <a:t>aratura di profondità differente</a:t>
            </a:r>
            <a:r>
              <a:rPr lang="it-IT" dirty="0"/>
              <a:t>; </a:t>
            </a:r>
            <a:r>
              <a:rPr lang="it-IT" b="1" dirty="0"/>
              <a:t>perpendicolarmente</a:t>
            </a:r>
            <a:r>
              <a:rPr lang="it-IT" dirty="0"/>
              <a:t> a queste, sono state tracciate altre </a:t>
            </a:r>
            <a:r>
              <a:rPr lang="it-IT" b="1" dirty="0" smtClean="0"/>
              <a:t>5 strisce</a:t>
            </a:r>
            <a:r>
              <a:rPr lang="it-IT" dirty="0"/>
              <a:t>, che sono state </a:t>
            </a:r>
            <a:r>
              <a:rPr lang="it-IT" b="1" dirty="0"/>
              <a:t>concimate in modo diverso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65133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495</Words>
  <Application>Microsoft Office PowerPoint</Application>
  <PresentationFormat>Presentazione su schermo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Tema di Office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Mattieddu</dc:creator>
  <cp:lastModifiedBy>Mattieddu</cp:lastModifiedBy>
  <cp:revision>13</cp:revision>
  <dcterms:created xsi:type="dcterms:W3CDTF">2012-11-27T15:42:53Z</dcterms:created>
  <dcterms:modified xsi:type="dcterms:W3CDTF">2012-11-27T17:41:13Z</dcterms:modified>
</cp:coreProperties>
</file>