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0" r:id="rId4"/>
    <p:sldId id="261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CDFEA-8789-46C9-AA69-FE18145E4A6F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6E605-E45F-4436-9F24-7630ECD6B5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63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6E605-E45F-4436-9F24-7630ECD6B56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3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59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13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62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77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9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46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8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03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69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84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9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79BF5-753A-4AA4-A7A3-D7DBB5F08858}" type="datetimeFigureOut">
              <a:rPr lang="it-IT" smtClean="0"/>
              <a:t>08/10/2012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FEA6-2019-41ED-8590-22953F02B5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6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985405"/>
              </p:ext>
            </p:extLst>
          </p:nvPr>
        </p:nvGraphicFramePr>
        <p:xfrm>
          <a:off x="4514850" y="2597647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zione" r:id="rId4" imgW="114120" imgH="215640" progId="Equation.3">
                  <p:embed/>
                </p:oleObj>
              </mc:Choice>
              <mc:Fallback>
                <p:oleObj name="Equazione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2597647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868040" y="44624"/>
            <a:ext cx="34079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 Descrittiva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314284" y="692696"/>
            <a:ext cx="2515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u="sng" dirty="0" smtClean="0"/>
              <a:t>Alcune precisazioni</a:t>
            </a:r>
            <a:endParaRPr lang="it-IT" sz="2400" u="sng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07504" y="1333798"/>
            <a:ext cx="4030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Come si calcola «a mano» la moda?</a:t>
            </a:r>
            <a:endParaRPr lang="it-IT" sz="20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79512" y="1725776"/>
            <a:ext cx="887448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si ordina il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in maniera crescente e si assegna a ciascun valore la sua posizione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si conta il numero di valori che stanno in ciascuna posizione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si determina la posizione «più affollata»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il valore relativo a questa posizione è la moda</a:t>
            </a:r>
          </a:p>
          <a:p>
            <a:r>
              <a:rPr lang="it-IT" sz="2000" b="1" dirty="0" smtClean="0"/>
              <a:t>N.B. Nel caso in cui si trovi più di un valore, si sceglie il più piccolo</a:t>
            </a:r>
            <a:endParaRPr lang="it-IT" sz="2000" b="1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000727"/>
              </p:ext>
            </p:extLst>
          </p:nvPr>
        </p:nvGraphicFramePr>
        <p:xfrm>
          <a:off x="251520" y="3645024"/>
          <a:ext cx="8424940" cy="370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79145"/>
              </p:ext>
            </p:extLst>
          </p:nvPr>
        </p:nvGraphicFramePr>
        <p:xfrm>
          <a:off x="251524" y="4293096"/>
          <a:ext cx="8424930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CasellaDiTesto 22"/>
          <p:cNvSpPr txBox="1"/>
          <p:nvPr/>
        </p:nvSpPr>
        <p:spPr>
          <a:xfrm>
            <a:off x="3692593" y="5775647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Moda= 5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27098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107504" y="908720"/>
            <a:ext cx="4354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Come si calcola «a mano» la mediana?</a:t>
            </a:r>
            <a:endParaRPr lang="it-IT" sz="20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79512" y="1300698"/>
            <a:ext cx="88744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si ordina il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in maniera crescente e si assegna a ciascun valore la sua posizione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/>
              <a:t>s</a:t>
            </a:r>
            <a:r>
              <a:rPr lang="it-IT" sz="2000" dirty="0" smtClean="0"/>
              <a:t>e il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è composto da un numero </a:t>
            </a:r>
            <a:r>
              <a:rPr lang="it-IT" sz="2000" b="1" dirty="0" smtClean="0"/>
              <a:t>dispari</a:t>
            </a:r>
            <a:r>
              <a:rPr lang="it-IT" sz="2000" dirty="0" smtClean="0"/>
              <a:t> di valori, la mediana è il valore che sta nella posizione </a:t>
            </a:r>
            <a:r>
              <a:rPr lang="it-IT" sz="2000" b="1" dirty="0" smtClean="0"/>
              <a:t>(n+1)/2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/>
              <a:t>se il </a:t>
            </a:r>
            <a:r>
              <a:rPr lang="it-IT" sz="2000" dirty="0" err="1"/>
              <a:t>dataset</a:t>
            </a:r>
            <a:r>
              <a:rPr lang="it-IT" sz="2000" dirty="0"/>
              <a:t> è composto da un numero </a:t>
            </a:r>
            <a:r>
              <a:rPr lang="it-IT" sz="2000" b="1" dirty="0" smtClean="0"/>
              <a:t>pari</a:t>
            </a:r>
            <a:r>
              <a:rPr lang="it-IT" sz="2000" dirty="0" smtClean="0"/>
              <a:t> </a:t>
            </a:r>
            <a:r>
              <a:rPr lang="it-IT" sz="2000" dirty="0"/>
              <a:t>di valori, la mediana è </a:t>
            </a:r>
            <a:r>
              <a:rPr lang="it-IT" sz="2000" dirty="0" smtClean="0"/>
              <a:t>dato dalla </a:t>
            </a:r>
            <a:r>
              <a:rPr lang="it-IT" sz="2000" b="1" dirty="0" smtClean="0"/>
              <a:t>media</a:t>
            </a:r>
            <a:r>
              <a:rPr lang="it-IT" sz="2000" dirty="0" smtClean="0"/>
              <a:t> dei due valori </a:t>
            </a:r>
            <a:r>
              <a:rPr lang="it-IT" sz="2000" dirty="0"/>
              <a:t>che </a:t>
            </a:r>
            <a:r>
              <a:rPr lang="it-IT" sz="2000" dirty="0" smtClean="0"/>
              <a:t>stanno nelle posizioni </a:t>
            </a:r>
            <a:r>
              <a:rPr lang="it-IT" sz="2000" b="1" dirty="0" smtClean="0"/>
              <a:t>n/2</a:t>
            </a:r>
            <a:r>
              <a:rPr lang="it-IT" sz="2000" dirty="0" smtClean="0"/>
              <a:t> e </a:t>
            </a:r>
            <a:r>
              <a:rPr lang="it-IT" sz="2000" b="1" dirty="0" smtClean="0"/>
              <a:t>(n/2)+1</a:t>
            </a:r>
            <a:endParaRPr lang="it-IT" sz="2000" b="1" dirty="0"/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133053"/>
              </p:ext>
            </p:extLst>
          </p:nvPr>
        </p:nvGraphicFramePr>
        <p:xfrm>
          <a:off x="251520" y="3429000"/>
          <a:ext cx="8424940" cy="370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457497"/>
              </p:ext>
            </p:extLst>
          </p:nvPr>
        </p:nvGraphicFramePr>
        <p:xfrm>
          <a:off x="251524" y="4077072"/>
          <a:ext cx="8424930" cy="741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2964830" y="5301208"/>
            <a:ext cx="3214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Mediana= (8+7)/2=7,5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79224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7504" y="502221"/>
            <a:ext cx="58817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Come si calcola «a mano» il percentile di ordine </a:t>
            </a:r>
            <a:r>
              <a:rPr lang="it-IT" sz="2000" b="1" i="1" dirty="0" smtClean="0"/>
              <a:t>m </a:t>
            </a:r>
            <a:r>
              <a:rPr lang="it-IT" sz="2000" b="1" dirty="0" smtClean="0"/>
              <a:t>?</a:t>
            </a:r>
            <a:r>
              <a:rPr lang="it-IT" sz="2000" b="1" i="1" dirty="0" smtClean="0"/>
              <a:t> </a:t>
            </a:r>
            <a:endParaRPr lang="it-IT" sz="2000" b="1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9512" y="894199"/>
            <a:ext cx="88744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si ordina il </a:t>
            </a:r>
            <a:r>
              <a:rPr lang="it-IT" sz="2000" dirty="0" err="1" smtClean="0"/>
              <a:t>dataset</a:t>
            </a:r>
            <a:r>
              <a:rPr lang="it-IT" sz="2000" dirty="0" smtClean="0"/>
              <a:t> in maniera crescente e si assegna a ciascun valore la sua posizione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/>
              <a:t>s</a:t>
            </a:r>
            <a:r>
              <a:rPr lang="it-IT" sz="2000" dirty="0" smtClean="0"/>
              <a:t>i arrotonda il risultato della formula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000" dirty="0" smtClean="0"/>
          </a:p>
          <a:p>
            <a:pPr marL="342900" indent="-342900">
              <a:buFont typeface="Arial" pitchFamily="34" charset="0"/>
              <a:buChar char="•"/>
            </a:pPr>
            <a:endParaRPr lang="it-IT" sz="2000" dirty="0"/>
          </a:p>
          <a:p>
            <a:pPr marL="342900" indent="-342900">
              <a:buFont typeface="Arial" pitchFamily="34" charset="0"/>
              <a:buChar char="•"/>
            </a:pPr>
            <a:endParaRPr lang="it-IT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it-IT" sz="2000" dirty="0" smtClean="0"/>
              <a:t>il risultato che si ottiene è la posizione nella serie ordinata del percentile desiderato</a:t>
            </a:r>
          </a:p>
          <a:p>
            <a:r>
              <a:rPr lang="it-IT" sz="2000" b="1" dirty="0"/>
              <a:t>N.B. </a:t>
            </a:r>
            <a:r>
              <a:rPr lang="it-IT" sz="2000" b="1" dirty="0" smtClean="0"/>
              <a:t>Questo è solo uno dei tanti modi disponibili</a:t>
            </a:r>
            <a:endParaRPr lang="it-IT" sz="2000" dirty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71945"/>
              </p:ext>
            </p:extLst>
          </p:nvPr>
        </p:nvGraphicFramePr>
        <p:xfrm>
          <a:off x="2771800" y="1632099"/>
          <a:ext cx="14033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zione" r:id="rId3" imgW="736560" imgH="393480" progId="Equation.3">
                  <p:embed/>
                </p:oleObj>
              </mc:Choice>
              <mc:Fallback>
                <p:oleObj name="Equazione" r:id="rId3" imgW="736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632099"/>
                        <a:ext cx="14033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06952"/>
              </p:ext>
            </p:extLst>
          </p:nvPr>
        </p:nvGraphicFramePr>
        <p:xfrm>
          <a:off x="251520" y="3429000"/>
          <a:ext cx="8424940" cy="370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  <a:gridCol w="84249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90519"/>
              </p:ext>
            </p:extLst>
          </p:nvPr>
        </p:nvGraphicFramePr>
        <p:xfrm>
          <a:off x="251524" y="4077072"/>
          <a:ext cx="8424930" cy="741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  <a:gridCol w="842493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it-IT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277442" y="6021288"/>
            <a:ext cx="3342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63-esimo percentile = 12</a:t>
            </a:r>
            <a:endParaRPr lang="it-IT" sz="2400" b="1" dirty="0"/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719540"/>
              </p:ext>
            </p:extLst>
          </p:nvPr>
        </p:nvGraphicFramePr>
        <p:xfrm>
          <a:off x="2618408" y="5084763"/>
          <a:ext cx="26606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zione" r:id="rId5" imgW="1396800" imgH="393480" progId="Equation.3">
                  <p:embed/>
                </p:oleObj>
              </mc:Choice>
              <mc:Fallback>
                <p:oleObj name="Equazione" r:id="rId5" imgW="1396800" imgH="393480" progId="Equation.3">
                  <p:embed/>
                  <p:pic>
                    <p:nvPicPr>
                      <p:cNvPr id="0" name="Oggetto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8408" y="5084763"/>
                        <a:ext cx="26606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675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17257" y="44624"/>
            <a:ext cx="35094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Analisi della varianza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606558" y="1772816"/>
            <a:ext cx="3930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Campione di </a:t>
            </a:r>
            <a:r>
              <a:rPr lang="it-IT" sz="2800" i="1" dirty="0" smtClean="0"/>
              <a:t>n*m</a:t>
            </a:r>
            <a:r>
              <a:rPr lang="it-IT" sz="2800" dirty="0" smtClean="0"/>
              <a:t> elementi:</a:t>
            </a:r>
            <a:endParaRPr lang="it-IT" sz="2800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137216"/>
              </p:ext>
            </p:extLst>
          </p:nvPr>
        </p:nvGraphicFramePr>
        <p:xfrm>
          <a:off x="3607594" y="2842046"/>
          <a:ext cx="192881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6" name="Equazione" r:id="rId3" imgW="850680" imgH="990360" progId="Equation.3">
                  <p:embed/>
                </p:oleObj>
              </mc:Choice>
              <mc:Fallback>
                <p:oleObj name="Equazione" r:id="rId3" imgW="85068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7594" y="2842046"/>
                        <a:ext cx="1928812" cy="2243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761216" y="5517232"/>
            <a:ext cx="36215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i="1" dirty="0" smtClean="0"/>
              <a:t>n</a:t>
            </a:r>
            <a:r>
              <a:rPr lang="it-IT" sz="2800" dirty="0" smtClean="0"/>
              <a:t>: numero di repliche</a:t>
            </a:r>
          </a:p>
          <a:p>
            <a:r>
              <a:rPr lang="it-IT" sz="2800" i="1" dirty="0" smtClean="0"/>
              <a:t>m</a:t>
            </a:r>
            <a:r>
              <a:rPr lang="it-IT" sz="2800" dirty="0" smtClean="0"/>
              <a:t>: numero di trattamenti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950402" y="980728"/>
            <a:ext cx="3243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situazione in teoria</a:t>
            </a: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00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-26728" y="1235025"/>
            <a:ext cx="2438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Media del trattamento:</a:t>
            </a:r>
            <a:endParaRPr lang="it-IT" sz="2000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625214"/>
              </p:ext>
            </p:extLst>
          </p:nvPr>
        </p:nvGraphicFramePr>
        <p:xfrm>
          <a:off x="2714276" y="658192"/>
          <a:ext cx="1546225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zione" r:id="rId3" imgW="812520" imgH="609480" progId="Equation.3">
                  <p:embed/>
                </p:oleObj>
              </mc:Choice>
              <mc:Fallback>
                <p:oleObj name="Equazione" r:id="rId3" imgW="812520" imgH="609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4276" y="658192"/>
                        <a:ext cx="1546225" cy="1160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4658492" y="1249263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Media totale:</a:t>
            </a:r>
            <a:endParaRPr lang="it-IT" sz="2000" dirty="0"/>
          </a:p>
        </p:txBody>
      </p:sp>
      <p:graphicFrame>
        <p:nvGraphicFramePr>
          <p:cNvPr id="16" name="Ogget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8871933"/>
              </p:ext>
            </p:extLst>
          </p:nvPr>
        </p:nvGraphicFramePr>
        <p:xfrm>
          <a:off x="6170761" y="658961"/>
          <a:ext cx="1425575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zione" r:id="rId5" imgW="749160" imgH="622080" progId="Equation.3">
                  <p:embed/>
                </p:oleObj>
              </mc:Choice>
              <mc:Fallback>
                <p:oleObj name="Equazione" r:id="rId5" imgW="749160" imgH="622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70761" y="658961"/>
                        <a:ext cx="1425575" cy="118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gget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655713"/>
              </p:ext>
            </p:extLst>
          </p:nvPr>
        </p:nvGraphicFramePr>
        <p:xfrm>
          <a:off x="7186613" y="5876925"/>
          <a:ext cx="18859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zione" r:id="rId7" imgW="990360" imgH="393480" progId="Equation.3">
                  <p:embed/>
                </p:oleObj>
              </mc:Choice>
              <mc:Fallback>
                <p:oleObj name="Equazione" r:id="rId7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6613" y="5876925"/>
                        <a:ext cx="18859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gget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009554"/>
              </p:ext>
            </p:extLst>
          </p:nvPr>
        </p:nvGraphicFramePr>
        <p:xfrm>
          <a:off x="4122067" y="2060848"/>
          <a:ext cx="2970213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zione" r:id="rId9" imgW="1562040" imgH="457200" progId="Equation.3">
                  <p:embed/>
                </p:oleObj>
              </mc:Choice>
              <mc:Fallback>
                <p:oleObj name="Equazione" r:id="rId9" imgW="1562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067" y="2060848"/>
                        <a:ext cx="2970213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asellaDiTesto 21"/>
          <p:cNvSpPr txBox="1"/>
          <p:nvPr/>
        </p:nvSpPr>
        <p:spPr>
          <a:xfrm>
            <a:off x="-36512" y="2248992"/>
            <a:ext cx="4006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Devianza dovuta ai trattamenti (TRA):</a:t>
            </a:r>
            <a:endParaRPr lang="it-IT" sz="2000" dirty="0"/>
          </a:p>
        </p:txBody>
      </p:sp>
      <p:graphicFrame>
        <p:nvGraphicFramePr>
          <p:cNvPr id="24" name="Ogget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881099"/>
              </p:ext>
            </p:extLst>
          </p:nvPr>
        </p:nvGraphicFramePr>
        <p:xfrm>
          <a:off x="2107754" y="3442047"/>
          <a:ext cx="26082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zione" r:id="rId11" imgW="1371600" imgH="457200" progId="Equation.3">
                  <p:embed/>
                </p:oleObj>
              </mc:Choice>
              <mc:Fallback>
                <p:oleObj name="Equazione" r:id="rId11" imgW="1371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7754" y="3442047"/>
                        <a:ext cx="260826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asellaDiTesto 24"/>
          <p:cNvSpPr txBox="1"/>
          <p:nvPr/>
        </p:nvSpPr>
        <p:spPr>
          <a:xfrm>
            <a:off x="-36512" y="3618001"/>
            <a:ext cx="17908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Devianza totale:</a:t>
            </a:r>
            <a:endParaRPr lang="it-IT" sz="2000" dirty="0"/>
          </a:p>
        </p:txBody>
      </p:sp>
      <p:graphicFrame>
        <p:nvGraphicFramePr>
          <p:cNvPr id="26" name="Oggetto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450922"/>
              </p:ext>
            </p:extLst>
          </p:nvPr>
        </p:nvGraphicFramePr>
        <p:xfrm>
          <a:off x="7358446" y="3761408"/>
          <a:ext cx="1570038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zione" r:id="rId13" imgW="825480" imgH="393480" progId="Equation.3">
                  <p:embed/>
                </p:oleObj>
              </mc:Choice>
              <mc:Fallback>
                <p:oleObj name="Equazione" r:id="rId13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446" y="3761408"/>
                        <a:ext cx="1570038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reccia a destra 26"/>
          <p:cNvSpPr/>
          <p:nvPr/>
        </p:nvSpPr>
        <p:spPr>
          <a:xfrm>
            <a:off x="5940152" y="4034080"/>
            <a:ext cx="1116124" cy="2720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-36512" y="4973106"/>
            <a:ext cx="3822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Devianza interna ai trattamenti (IN):</a:t>
            </a:r>
            <a:endParaRPr lang="it-IT" sz="2000" dirty="0"/>
          </a:p>
        </p:txBody>
      </p:sp>
      <p:graphicFrame>
        <p:nvGraphicFramePr>
          <p:cNvPr id="29" name="Oggetto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43088"/>
              </p:ext>
            </p:extLst>
          </p:nvPr>
        </p:nvGraphicFramePr>
        <p:xfrm>
          <a:off x="3673475" y="4789710"/>
          <a:ext cx="550703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zione" r:id="rId15" imgW="2895480" imgH="457200" progId="Equation.3">
                  <p:embed/>
                </p:oleObj>
              </mc:Choice>
              <mc:Fallback>
                <p:oleObj name="Equazione" r:id="rId15" imgW="2895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4789710"/>
                        <a:ext cx="5507037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ggetto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337774"/>
              </p:ext>
            </p:extLst>
          </p:nvPr>
        </p:nvGraphicFramePr>
        <p:xfrm>
          <a:off x="7152010" y="2679700"/>
          <a:ext cx="16684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zione" r:id="rId17" imgW="876240" imgH="393480" progId="Equation.3">
                  <p:embed/>
                </p:oleObj>
              </mc:Choice>
              <mc:Fallback>
                <p:oleObj name="Equazione" r:id="rId17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2010" y="2679700"/>
                        <a:ext cx="166846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CasellaDiTesto 31"/>
          <p:cNvSpPr txBox="1"/>
          <p:nvPr/>
        </p:nvSpPr>
        <p:spPr>
          <a:xfrm>
            <a:off x="3701922" y="188640"/>
            <a:ext cx="1740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formule</a:t>
            </a:r>
            <a:endParaRPr lang="it-IT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Freccia a destra 32"/>
          <p:cNvSpPr/>
          <p:nvPr/>
        </p:nvSpPr>
        <p:spPr>
          <a:xfrm>
            <a:off x="6048164" y="6165304"/>
            <a:ext cx="1116124" cy="2720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reccia a destra 33"/>
          <p:cNvSpPr/>
          <p:nvPr/>
        </p:nvSpPr>
        <p:spPr>
          <a:xfrm>
            <a:off x="5940152" y="2924944"/>
            <a:ext cx="1116124" cy="27206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5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3508" y="764704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L’analisi della varianza è una metodologia </a:t>
            </a:r>
            <a:r>
              <a:rPr lang="it-IT" sz="2000" dirty="0"/>
              <a:t>per verificare se due o più popolazioni sono caratterizzate </a:t>
            </a:r>
            <a:r>
              <a:rPr lang="it-IT" sz="2000" dirty="0" smtClean="0"/>
              <a:t>dalla stessa </a:t>
            </a:r>
            <a:r>
              <a:rPr lang="it-IT" sz="2000" dirty="0"/>
              <a:t>media (o più medie sono estratte dalla stessa popolazione)</a:t>
            </a:r>
          </a:p>
        </p:txBody>
      </p:sp>
      <p:sp>
        <p:nvSpPr>
          <p:cNvPr id="3" name="Rettangolo 2"/>
          <p:cNvSpPr/>
          <p:nvPr/>
        </p:nvSpPr>
        <p:spPr>
          <a:xfrm>
            <a:off x="683568" y="2348880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 smtClean="0"/>
              <a:t>Nell’analisi </a:t>
            </a:r>
            <a:r>
              <a:rPr lang="it-IT" sz="2000" dirty="0"/>
              <a:t>della varianza a una </a:t>
            </a:r>
            <a:r>
              <a:rPr lang="it-IT" sz="2000" dirty="0" smtClean="0"/>
              <a:t>via </a:t>
            </a:r>
            <a:r>
              <a:rPr lang="it-IT" sz="2000" dirty="0"/>
              <a:t>si considera una sola causa </a:t>
            </a:r>
            <a:r>
              <a:rPr lang="it-IT" sz="2000" dirty="0" smtClean="0"/>
              <a:t>di variazione (detta Fattore, Trattamento, Livello, </a:t>
            </a:r>
            <a:r>
              <a:rPr lang="it-IT" sz="2000" dirty="0" err="1" smtClean="0"/>
              <a:t>etc</a:t>
            </a:r>
            <a:r>
              <a:rPr lang="it-IT" sz="2000" dirty="0" smtClean="0"/>
              <a:t>…) </a:t>
            </a:r>
            <a:r>
              <a:rPr lang="it-IT" sz="2000" dirty="0"/>
              <a:t>nell’esito di ciascun </a:t>
            </a:r>
            <a:r>
              <a:rPr lang="it-IT" sz="2000" dirty="0" smtClean="0"/>
              <a:t>esperimento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15897" y="188640"/>
            <a:ext cx="1656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In generale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66625" y="1772816"/>
            <a:ext cx="1954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In particolare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9512" y="3429000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Ipotesi Nulla:</a:t>
            </a:r>
            <a:endParaRPr lang="it-IT" sz="2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3911607"/>
            <a:ext cx="79415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Le popolazioni da cui sono stati estratti i campioni hanno tutte la stessa media</a:t>
            </a:r>
            <a:endParaRPr lang="it-IT" sz="2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79512" y="4325034"/>
            <a:ext cx="1997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</a:t>
            </a:r>
            <a:r>
              <a:rPr lang="it-IT" sz="2000" baseline="-25000" dirty="0" smtClean="0"/>
              <a:t>1</a:t>
            </a:r>
            <a:r>
              <a:rPr lang="it-IT" sz="2000" dirty="0" smtClean="0"/>
              <a:t>=</a:t>
            </a:r>
            <a:r>
              <a:rPr lang="el-GR" sz="2000" dirty="0"/>
              <a:t> </a:t>
            </a:r>
            <a:r>
              <a:rPr lang="el-GR" sz="2000" dirty="0" smtClean="0"/>
              <a:t>μ</a:t>
            </a:r>
            <a:r>
              <a:rPr lang="it-IT" sz="2000" baseline="-25000" dirty="0" smtClean="0"/>
              <a:t>2</a:t>
            </a:r>
            <a:r>
              <a:rPr lang="it-IT" sz="2000" dirty="0"/>
              <a:t> =</a:t>
            </a:r>
            <a:r>
              <a:rPr lang="el-GR" sz="2000" dirty="0"/>
              <a:t> </a:t>
            </a:r>
            <a:r>
              <a:rPr lang="it-IT" sz="2000" dirty="0" smtClean="0"/>
              <a:t>… = </a:t>
            </a:r>
            <a:r>
              <a:rPr lang="el-GR" sz="2000" dirty="0" smtClean="0"/>
              <a:t>μ</a:t>
            </a:r>
            <a:r>
              <a:rPr lang="it-IT" sz="2000" baseline="-25000" dirty="0" smtClean="0"/>
              <a:t>m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4941168"/>
            <a:ext cx="2464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Statistica del test:</a:t>
            </a:r>
            <a:endParaRPr lang="it-IT" sz="2400" b="1" dirty="0"/>
          </a:p>
        </p:txBody>
      </p:sp>
      <p:sp>
        <p:nvSpPr>
          <p:cNvPr id="11" name="Rettangolo 10"/>
          <p:cNvSpPr/>
          <p:nvPr/>
        </p:nvSpPr>
        <p:spPr>
          <a:xfrm>
            <a:off x="2464137" y="5437673"/>
            <a:ext cx="65003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2000" dirty="0"/>
              <a:t>Se i campioni possono venir considerati estratti </a:t>
            </a:r>
            <a:r>
              <a:rPr lang="it-IT" sz="2000" dirty="0" smtClean="0"/>
              <a:t>dalla stessa popolazione (o da popolazioni con media uguale, il Rapporto F dev’essere </a:t>
            </a:r>
            <a:r>
              <a:rPr lang="it-IT" sz="2000" dirty="0"/>
              <a:t>circa uguale a </a:t>
            </a:r>
            <a:r>
              <a:rPr lang="it-IT" sz="2000" dirty="0" smtClean="0"/>
              <a:t>1 e si comporta come una distribuzione di Fisher con m-1 e n-m </a:t>
            </a:r>
            <a:r>
              <a:rPr lang="it-IT" sz="2000" dirty="0" err="1" smtClean="0"/>
              <a:t>gdl</a:t>
            </a:r>
            <a:endParaRPr lang="it-IT" sz="2000" dirty="0"/>
          </a:p>
        </p:txBody>
      </p:sp>
      <p:graphicFrame>
        <p:nvGraphicFramePr>
          <p:cNvPr id="12" name="Ogget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848133"/>
              </p:ext>
            </p:extLst>
          </p:nvPr>
        </p:nvGraphicFramePr>
        <p:xfrm>
          <a:off x="146050" y="5461000"/>
          <a:ext cx="217646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zione" r:id="rId3" imgW="1143000" imgH="431640" progId="Equation.3">
                  <p:embed/>
                </p:oleObj>
              </mc:Choice>
              <mc:Fallback>
                <p:oleObj name="Equazione" r:id="rId3" imgW="1143000" imgH="431640" progId="Equation.3">
                  <p:embed/>
                  <p:pic>
                    <p:nvPicPr>
                      <p:cNvPr id="0" name="Oggetto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5461000"/>
                        <a:ext cx="217646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862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a destra 1"/>
          <p:cNvSpPr/>
          <p:nvPr/>
        </p:nvSpPr>
        <p:spPr>
          <a:xfrm rot="5400000">
            <a:off x="3923928" y="394846"/>
            <a:ext cx="1296144" cy="73971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87524" y="170080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Se il valore calcolato Rapporto F è più grande del valore tabulato F</a:t>
            </a:r>
            <a:r>
              <a:rPr lang="el-GR" sz="2000" baseline="-25000" dirty="0" smtClean="0"/>
              <a:t>α</a:t>
            </a:r>
            <a:r>
              <a:rPr lang="it-IT" sz="2000" dirty="0" smtClean="0"/>
              <a:t>(m-1, m-k), allora si può rifiutare l’ipotesi nulla all’ </a:t>
            </a:r>
            <a:r>
              <a:rPr lang="el-GR" sz="2000" dirty="0" smtClean="0"/>
              <a:t>α</a:t>
            </a:r>
            <a:r>
              <a:rPr lang="it-IT" sz="2000" dirty="0" smtClean="0"/>
              <a:t> % di significatività</a:t>
            </a:r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602559" y="4941168"/>
            <a:ext cx="79388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it-IT" sz="2800" b="1" dirty="0"/>
              <a:t>Osservazioni </a:t>
            </a:r>
            <a:r>
              <a:rPr lang="it-IT" sz="2800" b="1" dirty="0" smtClean="0"/>
              <a:t>indipendenti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/>
              <a:t>Distribuzione </a:t>
            </a:r>
            <a:r>
              <a:rPr lang="it-IT" sz="2800" b="1" dirty="0"/>
              <a:t>Normale della popolazione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/>
              <a:t>Varianza omogenea per ciascuno dei </a:t>
            </a:r>
            <a:r>
              <a:rPr lang="it-IT" sz="2800" b="1" dirty="0" smtClean="0"/>
              <a:t>campioni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65566" y="2564904"/>
            <a:ext cx="78128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N.B. Quando questo si verifica, significa soltanto che almeno uno dei campioni si comporta in maniera diversa dagli altri.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1693" y="3861048"/>
            <a:ext cx="8560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L’analisi della varianza si può usare quanto sono soddisfatte le seguenti 3 condizioni: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4518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avatta nera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583</Words>
  <Application>Microsoft Office PowerPoint</Application>
  <PresentationFormat>Presentazione su schermo (4:3)</PresentationFormat>
  <Paragraphs>147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Tema di Office</vt:lpstr>
      <vt:lpstr>Equazione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Mattieddu</dc:creator>
  <cp:lastModifiedBy>Mattieddu</cp:lastModifiedBy>
  <cp:revision>40</cp:revision>
  <dcterms:created xsi:type="dcterms:W3CDTF">2012-10-01T08:20:52Z</dcterms:created>
  <dcterms:modified xsi:type="dcterms:W3CDTF">2012-10-08T14:03:17Z</dcterms:modified>
</cp:coreProperties>
</file>