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5" r:id="rId2"/>
    <p:sldId id="266" r:id="rId3"/>
    <p:sldId id="267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39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7CDFEA-8789-46C9-AA69-FE18145E4A6F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6E605-E45F-4436-9F24-7630ECD6B5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7633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159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9136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62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7776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59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3462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380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9036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769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6846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97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79BF5-753A-4AA4-A7A3-D7DBB5F08858}" type="datetimeFigureOut">
              <a:rPr lang="it-IT" smtClean="0"/>
              <a:t>12/10/2012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663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817257" y="44624"/>
            <a:ext cx="35094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 della varianza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949394" y="692696"/>
            <a:ext cx="1245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 II</a:t>
            </a: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507160" y="2492896"/>
            <a:ext cx="612968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sz="2800" b="1" dirty="0"/>
              <a:t>Osservazioni </a:t>
            </a:r>
            <a:r>
              <a:rPr lang="it-IT" sz="2800" b="1" dirty="0" smtClean="0"/>
              <a:t>indipendenti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b="1" dirty="0" smtClean="0"/>
              <a:t>Distribuzione </a:t>
            </a:r>
            <a:r>
              <a:rPr lang="it-IT" sz="2800" b="1" dirty="0"/>
              <a:t>Normale </a:t>
            </a:r>
            <a:r>
              <a:rPr lang="it-IT" sz="2800" b="1" dirty="0" smtClean="0"/>
              <a:t>dei residui</a:t>
            </a:r>
            <a:endParaRPr lang="it-IT" sz="2800" b="1" dirty="0"/>
          </a:p>
          <a:p>
            <a:pPr marL="514350" indent="-514350">
              <a:buFont typeface="+mj-lt"/>
              <a:buAutoNum type="arabicPeriod"/>
            </a:pPr>
            <a:r>
              <a:rPr lang="it-IT" sz="2800" b="1" dirty="0"/>
              <a:t>Varianza </a:t>
            </a:r>
            <a:r>
              <a:rPr lang="it-IT" sz="2800" b="1" dirty="0" smtClean="0"/>
              <a:t>omogenea tra i trattamenti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291693" y="1340768"/>
            <a:ext cx="85606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L’analisi della varianza si può usare quanto sono soddisfatte le seguenti 3 condizioni:</a:t>
            </a:r>
            <a:endParaRPr lang="it-IT" sz="2800" dirty="0"/>
          </a:p>
        </p:txBody>
      </p:sp>
      <p:sp>
        <p:nvSpPr>
          <p:cNvPr id="14" name="Rettangolo 13"/>
          <p:cNvSpPr/>
          <p:nvPr/>
        </p:nvSpPr>
        <p:spPr>
          <a:xfrm>
            <a:off x="343615" y="4581128"/>
            <a:ext cx="84567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it-IT" sz="2400" dirty="0" smtClean="0"/>
              <a:t>Le osservazioni sperimentali si dicono </a:t>
            </a:r>
            <a:r>
              <a:rPr lang="it-IT" sz="2400" b="1" dirty="0" smtClean="0"/>
              <a:t>indipendenti</a:t>
            </a:r>
            <a:r>
              <a:rPr lang="it-IT" sz="2400" dirty="0" smtClean="0"/>
              <a:t> quando l’esito di ciascuna misura non è influenzato dalla precedente, di conseguenza tale condizione viene garantita dalla natura dello schema sperimentale.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76742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482089"/>
              </p:ext>
            </p:extLst>
          </p:nvPr>
        </p:nvGraphicFramePr>
        <p:xfrm>
          <a:off x="3131840" y="1138584"/>
          <a:ext cx="22225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zione" r:id="rId3" imgW="1168200" imgH="228600" progId="Equation.3">
                  <p:embed/>
                </p:oleObj>
              </mc:Choice>
              <mc:Fallback>
                <p:oleObj name="Equazione" r:id="rId3" imgW="1168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1138584"/>
                        <a:ext cx="222250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318753" y="1014655"/>
            <a:ext cx="2498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Modello Teorico</a:t>
            </a:r>
            <a:endParaRPr lang="it-IT" sz="2800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466800"/>
              </p:ext>
            </p:extLst>
          </p:nvPr>
        </p:nvGraphicFramePr>
        <p:xfrm>
          <a:off x="4112269" y="2874392"/>
          <a:ext cx="43481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zione" r:id="rId5" imgW="2286000" imgH="253800" progId="Equation.3">
                  <p:embed/>
                </p:oleObj>
              </mc:Choice>
              <mc:Fallback>
                <p:oleObj name="Equazione" r:id="rId5" imgW="22860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2269" y="2874392"/>
                        <a:ext cx="434816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23528" y="2819544"/>
            <a:ext cx="36352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Stima del residuo(errore)</a:t>
            </a:r>
            <a:endParaRPr lang="it-IT" sz="2800" dirty="0"/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7698437"/>
              </p:ext>
            </p:extLst>
          </p:nvPr>
        </p:nvGraphicFramePr>
        <p:xfrm>
          <a:off x="2870944" y="1983378"/>
          <a:ext cx="29972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zione" r:id="rId7" imgW="1574640" imgH="253800" progId="Equation.3">
                  <p:embed/>
                </p:oleObj>
              </mc:Choice>
              <mc:Fallback>
                <p:oleObj name="Equazione" r:id="rId7" imgW="15746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0944" y="1983378"/>
                        <a:ext cx="299720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323528" y="1883440"/>
            <a:ext cx="19175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… in pratica</a:t>
            </a:r>
            <a:endParaRPr lang="it-IT" sz="2800" dirty="0"/>
          </a:p>
        </p:txBody>
      </p:sp>
      <p:sp>
        <p:nvSpPr>
          <p:cNvPr id="8" name="Rettangolo 7"/>
          <p:cNvSpPr/>
          <p:nvPr/>
        </p:nvSpPr>
        <p:spPr>
          <a:xfrm>
            <a:off x="343615" y="116632"/>
            <a:ext cx="48044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2"/>
            </a:pPr>
            <a:r>
              <a:rPr lang="it-IT" sz="2400" dirty="0" smtClean="0"/>
              <a:t>Distribuzione Normale dei residui</a:t>
            </a:r>
            <a:endParaRPr lang="it-IT" sz="24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267378" y="5138028"/>
            <a:ext cx="6609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Test di </a:t>
            </a:r>
            <a:r>
              <a:rPr lang="it-IT" sz="2800" b="1" dirty="0" smtClean="0"/>
              <a:t>normalità</a:t>
            </a:r>
            <a:r>
              <a:rPr lang="it-IT" sz="2800" dirty="0" smtClean="0"/>
              <a:t> di </a:t>
            </a:r>
            <a:r>
              <a:rPr lang="it-IT" sz="2800" b="1" dirty="0" err="1" smtClean="0"/>
              <a:t>Shapiro-Wilk</a:t>
            </a:r>
            <a:r>
              <a:rPr lang="it-IT" sz="2800" dirty="0" smtClean="0"/>
              <a:t> sui residui</a:t>
            </a:r>
            <a:endParaRPr lang="it-IT" sz="2800" dirty="0"/>
          </a:p>
        </p:txBody>
      </p:sp>
      <p:sp>
        <p:nvSpPr>
          <p:cNvPr id="12" name="Freccia a destra 11"/>
          <p:cNvSpPr/>
          <p:nvPr/>
        </p:nvSpPr>
        <p:spPr>
          <a:xfrm rot="5400000">
            <a:off x="3923928" y="3851230"/>
            <a:ext cx="1296144" cy="739716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5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43615" y="116632"/>
            <a:ext cx="48044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3"/>
            </a:pPr>
            <a:r>
              <a:rPr lang="it-IT" sz="2400" dirty="0" smtClean="0"/>
              <a:t>Omogeneità delle varianze</a:t>
            </a:r>
            <a:endParaRPr lang="it-IT" sz="2400" dirty="0"/>
          </a:p>
        </p:txBody>
      </p:sp>
      <p:sp>
        <p:nvSpPr>
          <p:cNvPr id="3" name="Rettangolo 2"/>
          <p:cNvSpPr/>
          <p:nvPr/>
        </p:nvSpPr>
        <p:spPr>
          <a:xfrm>
            <a:off x="179513" y="836712"/>
            <a:ext cx="878497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/>
              <a:t>La varianza è una stima della credibilità di una media: dati </a:t>
            </a:r>
            <a:r>
              <a:rPr lang="it-IT" sz="2000" dirty="0" smtClean="0"/>
              <a:t>molto variabili, quindi </a:t>
            </a:r>
            <a:r>
              <a:rPr lang="it-IT" sz="2000" dirty="0"/>
              <a:t>con una varianza ampia, a parità del numero </a:t>
            </a:r>
            <a:r>
              <a:rPr lang="it-IT" sz="2000" dirty="0" smtClean="0"/>
              <a:t>di osservazioni </a:t>
            </a:r>
            <a:r>
              <a:rPr lang="it-IT" sz="2000" dirty="0"/>
              <a:t>hanno medie meno credibili, </a:t>
            </a:r>
            <a:r>
              <a:rPr lang="it-IT" sz="2000" dirty="0" smtClean="0"/>
              <a:t>proprio perché più variabili (come </a:t>
            </a:r>
            <a:r>
              <a:rPr lang="it-IT" sz="2000" dirty="0"/>
              <a:t>i loro </a:t>
            </a:r>
            <a:r>
              <a:rPr lang="it-IT" sz="2000" dirty="0" smtClean="0"/>
              <a:t>dati). L’analisi della varianza confronta le </a:t>
            </a:r>
            <a:r>
              <a:rPr lang="it-IT" sz="2000" dirty="0"/>
              <a:t>medie, è </a:t>
            </a:r>
            <a:r>
              <a:rPr lang="it-IT" sz="2000" dirty="0" smtClean="0"/>
              <a:t>quindi necessario </a:t>
            </a:r>
            <a:r>
              <a:rPr lang="it-IT" sz="2000" dirty="0"/>
              <a:t>che la loro credibilità sia simile, soprattutto quando </a:t>
            </a:r>
            <a:r>
              <a:rPr lang="it-IT" sz="2000" dirty="0" smtClean="0"/>
              <a:t>i campioni hanno dimensioni </a:t>
            </a:r>
            <a:r>
              <a:rPr lang="it-IT" sz="2000" dirty="0"/>
              <a:t>molto </a:t>
            </a:r>
            <a:r>
              <a:rPr lang="it-IT" sz="2000" dirty="0" smtClean="0"/>
              <a:t>differenti.</a:t>
            </a:r>
            <a:endParaRPr lang="it-IT" sz="2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186202" y="4705980"/>
            <a:ext cx="6771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Test di </a:t>
            </a:r>
            <a:r>
              <a:rPr lang="it-IT" sz="2800" b="1" dirty="0" smtClean="0"/>
              <a:t>omogeneità delle varianze</a:t>
            </a:r>
            <a:r>
              <a:rPr lang="it-IT" sz="2800" dirty="0" smtClean="0"/>
              <a:t> di </a:t>
            </a:r>
            <a:r>
              <a:rPr lang="it-IT" sz="2800" b="1" dirty="0" err="1" smtClean="0"/>
              <a:t>Levene</a:t>
            </a:r>
            <a:endParaRPr lang="it-IT" sz="2800" dirty="0"/>
          </a:p>
        </p:txBody>
      </p:sp>
      <p:sp>
        <p:nvSpPr>
          <p:cNvPr id="5" name="Freccia a destra 4"/>
          <p:cNvSpPr/>
          <p:nvPr/>
        </p:nvSpPr>
        <p:spPr>
          <a:xfrm rot="5400000">
            <a:off x="3923928" y="3275166"/>
            <a:ext cx="1296144" cy="739716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067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ravatta nera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</TotalTime>
  <Words>157</Words>
  <Application>Microsoft Office PowerPoint</Application>
  <PresentationFormat>Presentazione su schermo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5" baseType="lpstr">
      <vt:lpstr>Tema di Office</vt:lpstr>
      <vt:lpstr>Equazione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Mattieddu</dc:creator>
  <cp:lastModifiedBy>Mattieddu</cp:lastModifiedBy>
  <cp:revision>46</cp:revision>
  <dcterms:created xsi:type="dcterms:W3CDTF">2012-10-01T08:20:52Z</dcterms:created>
  <dcterms:modified xsi:type="dcterms:W3CDTF">2012-10-12T14:07:27Z</dcterms:modified>
</cp:coreProperties>
</file>