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Default Extension="jpeg" ContentType="image/jpeg"/>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48"/>
  </p:notesMasterIdLst>
  <p:sldIdLst>
    <p:sldId id="393" r:id="rId2"/>
    <p:sldId id="387" r:id="rId3"/>
    <p:sldId id="388" r:id="rId4"/>
    <p:sldId id="300" r:id="rId5"/>
    <p:sldId id="301" r:id="rId6"/>
    <p:sldId id="379" r:id="rId7"/>
    <p:sldId id="370" r:id="rId8"/>
    <p:sldId id="371" r:id="rId9"/>
    <p:sldId id="377" r:id="rId10"/>
    <p:sldId id="372" r:id="rId11"/>
    <p:sldId id="373" r:id="rId12"/>
    <p:sldId id="374" r:id="rId13"/>
    <p:sldId id="375" r:id="rId14"/>
    <p:sldId id="381" r:id="rId15"/>
    <p:sldId id="376" r:id="rId16"/>
    <p:sldId id="378" r:id="rId17"/>
    <p:sldId id="391" r:id="rId18"/>
    <p:sldId id="392" r:id="rId19"/>
    <p:sldId id="385" r:id="rId20"/>
    <p:sldId id="305" r:id="rId21"/>
    <p:sldId id="306" r:id="rId22"/>
    <p:sldId id="307" r:id="rId23"/>
    <p:sldId id="308" r:id="rId24"/>
    <p:sldId id="309" r:id="rId25"/>
    <p:sldId id="310" r:id="rId26"/>
    <p:sldId id="311" r:id="rId27"/>
    <p:sldId id="312" r:id="rId28"/>
    <p:sldId id="367" r:id="rId29"/>
    <p:sldId id="313" r:id="rId30"/>
    <p:sldId id="315" r:id="rId31"/>
    <p:sldId id="316" r:id="rId32"/>
    <p:sldId id="317" r:id="rId33"/>
    <p:sldId id="318" r:id="rId34"/>
    <p:sldId id="320" r:id="rId35"/>
    <p:sldId id="321" r:id="rId36"/>
    <p:sldId id="322" r:id="rId37"/>
    <p:sldId id="323" r:id="rId38"/>
    <p:sldId id="382" r:id="rId39"/>
    <p:sldId id="383" r:id="rId40"/>
    <p:sldId id="384" r:id="rId41"/>
    <p:sldId id="333" r:id="rId42"/>
    <p:sldId id="334" r:id="rId43"/>
    <p:sldId id="335" r:id="rId44"/>
    <p:sldId id="340" r:id="rId45"/>
    <p:sldId id="341" r:id="rId46"/>
    <p:sldId id="343" r:id="rId47"/>
  </p:sldIdLst>
  <p:sldSz cx="9144000" cy="6858000" type="screen4x3"/>
  <p:notesSz cx="6858000" cy="9144000"/>
  <p:defaultTextStyle>
    <a:defPPr>
      <a:defRPr lang="it-IT"/>
    </a:defPPr>
    <a:lvl1pPr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96" charset="-128"/>
        <a:cs typeface="+mn-cs"/>
      </a:defRPr>
    </a:lvl5pPr>
    <a:lvl6pPr marL="2286000" algn="l" defTabSz="914400" rtl="0" eaLnBrk="1" latinLnBrk="0" hangingPunct="1">
      <a:defRPr sz="2400" kern="1200">
        <a:solidFill>
          <a:schemeClr val="tx1"/>
        </a:solidFill>
        <a:latin typeface="Arial" charset="0"/>
        <a:ea typeface="ＭＳ Ｐゴシック" pitchFamily="96" charset="-128"/>
        <a:cs typeface="+mn-cs"/>
      </a:defRPr>
    </a:lvl6pPr>
    <a:lvl7pPr marL="2743200" algn="l" defTabSz="914400" rtl="0" eaLnBrk="1" latinLnBrk="0" hangingPunct="1">
      <a:defRPr sz="2400" kern="1200">
        <a:solidFill>
          <a:schemeClr val="tx1"/>
        </a:solidFill>
        <a:latin typeface="Arial" charset="0"/>
        <a:ea typeface="ＭＳ Ｐゴシック" pitchFamily="96" charset="-128"/>
        <a:cs typeface="+mn-cs"/>
      </a:defRPr>
    </a:lvl7pPr>
    <a:lvl8pPr marL="3200400" algn="l" defTabSz="914400" rtl="0" eaLnBrk="1" latinLnBrk="0" hangingPunct="1">
      <a:defRPr sz="2400" kern="1200">
        <a:solidFill>
          <a:schemeClr val="tx1"/>
        </a:solidFill>
        <a:latin typeface="Arial" charset="0"/>
        <a:ea typeface="ＭＳ Ｐゴシック" pitchFamily="96" charset="-128"/>
        <a:cs typeface="+mn-cs"/>
      </a:defRPr>
    </a:lvl8pPr>
    <a:lvl9pPr marL="3657600" algn="l" defTabSz="914400" rtl="0" eaLnBrk="1" latinLnBrk="0" hangingPunct="1">
      <a:defRPr sz="2400" kern="1200">
        <a:solidFill>
          <a:schemeClr val="tx1"/>
        </a:solidFill>
        <a:latin typeface="Arial" charset="0"/>
        <a:ea typeface="ＭＳ Ｐゴシック" pitchFamily="9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B4DE86"/>
    <a:srgbClr val="003399"/>
    <a:srgbClr val="993300"/>
    <a:srgbClr val="D6DD93"/>
    <a:srgbClr val="FEFA62"/>
    <a:srgbClr val="CBCB6B"/>
    <a:srgbClr val="FFFF00"/>
    <a:srgbClr val="FFFF66"/>
    <a:srgbClr val="00CC00"/>
    <a:srgbClr val="96969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06" autoAdjust="0"/>
    <p:restoredTop sz="92644" autoAdjust="0"/>
  </p:normalViewPr>
  <p:slideViewPr>
    <p:cSldViewPr snapToGrid="0">
      <p:cViewPr>
        <p:scale>
          <a:sx n="100" d="100"/>
          <a:sy n="100" d="100"/>
        </p:scale>
        <p:origin x="-1848" y="-174"/>
      </p:cViewPr>
      <p:guideLst>
        <p:guide orient="horz" pos="2160"/>
        <p:guide pos="2888"/>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MARCO\Tesisti\SS-MT%20Alberto-Elia\Dati%20Elia%20-%20Alberto\Tabelle_MC.xls"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eudora\attach\rese%20frumento%20e%20mais.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it-I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73313733195551"/>
          <c:y val="2.4706260121740112E-2"/>
          <c:w val="0.873544956603169"/>
          <c:h val="0.7548972468866969"/>
        </c:manualLayout>
      </c:layout>
      <c:barChart>
        <c:barDir val="col"/>
        <c:grouping val="clustered"/>
        <c:ser>
          <c:idx val="1"/>
          <c:order val="0"/>
          <c:tx>
            <c:strRef>
              <c:f>'pH,S.O.,C-N,Ntot,Ctot,etc'!$J$16</c:f>
              <c:strCache>
                <c:ptCount val="1"/>
                <c:pt idx="0">
                  <c:v>% S.O.</c:v>
                </c:pt>
              </c:strCache>
            </c:strRef>
          </c:tx>
          <c:dPt>
            <c:idx val="0"/>
            <c:spPr>
              <a:solidFill>
                <a:srgbClr val="92D050"/>
              </a:solidFill>
            </c:spPr>
          </c:dPt>
          <c:dPt>
            <c:idx val="1"/>
            <c:spPr>
              <a:solidFill>
                <a:srgbClr val="92D050"/>
              </a:solidFill>
            </c:spPr>
          </c:dPt>
          <c:dPt>
            <c:idx val="2"/>
            <c:spPr>
              <a:solidFill>
                <a:srgbClr val="6699FF"/>
              </a:solidFill>
            </c:spPr>
          </c:dPt>
          <c:dPt>
            <c:idx val="3"/>
            <c:spPr>
              <a:solidFill>
                <a:srgbClr val="6699FF"/>
              </a:solidFill>
            </c:spPr>
          </c:dPt>
          <c:dPt>
            <c:idx val="4"/>
            <c:spPr>
              <a:solidFill>
                <a:schemeClr val="accent3">
                  <a:lumMod val="60000"/>
                  <a:lumOff val="40000"/>
                </a:schemeClr>
              </a:solidFill>
            </c:spPr>
          </c:dPt>
          <c:dPt>
            <c:idx val="5"/>
            <c:spPr>
              <a:solidFill>
                <a:schemeClr val="accent3">
                  <a:lumMod val="60000"/>
                  <a:lumOff val="40000"/>
                </a:schemeClr>
              </a:solidFill>
            </c:spPr>
          </c:dPt>
          <c:dLbls>
            <c:dLbl>
              <c:idx val="0"/>
              <c:layout>
                <c:manualLayout>
                  <c:x val="3.2374764270495106E-2"/>
                  <c:y val="1.4380255980453435E-2"/>
                </c:manualLayout>
              </c:layout>
              <c:tx>
                <c:rich>
                  <a:bodyPr/>
                  <a:lstStyle/>
                  <a:p>
                    <a:r>
                      <a:rPr lang="en-US" sz="1400"/>
                      <a:t>+63%</a:t>
                    </a:r>
                  </a:p>
                </c:rich>
              </c:tx>
              <c:showVal val="1"/>
            </c:dLbl>
            <c:dLbl>
              <c:idx val="1"/>
              <c:layout>
                <c:manualLayout>
                  <c:x val="3.5219701049383621E-2"/>
                  <c:y val="5.8285098468651682E-3"/>
                </c:manualLayout>
              </c:layout>
              <c:tx>
                <c:rich>
                  <a:bodyPr/>
                  <a:lstStyle/>
                  <a:p>
                    <a:r>
                      <a:rPr lang="en-US" sz="1400"/>
                      <a:t>+2</a:t>
                    </a:r>
                  </a:p>
                </c:rich>
              </c:tx>
              <c:showVal val="1"/>
            </c:dLbl>
            <c:dLbl>
              <c:idx val="2"/>
              <c:layout>
                <c:manualLayout>
                  <c:x val="3.8963742764704212E-2"/>
                  <c:y val="3.8989253650775615E-2"/>
                </c:manualLayout>
              </c:layout>
              <c:tx>
                <c:rich>
                  <a:bodyPr/>
                  <a:lstStyle/>
                  <a:p>
                    <a:r>
                      <a:rPr lang="en-US" sz="1400"/>
                      <a:t>+52%</a:t>
                    </a:r>
                  </a:p>
                  <a:p>
                    <a:endParaRPr lang="en-US" sz="1400"/>
                  </a:p>
                </c:rich>
              </c:tx>
              <c:showVal val="1"/>
            </c:dLbl>
            <c:dLbl>
              <c:idx val="3"/>
              <c:layout>
                <c:manualLayout>
                  <c:x val="3.1877236664771776E-2"/>
                  <c:y val="-1.0758334990624459E-3"/>
                </c:manualLayout>
              </c:layout>
              <c:tx>
                <c:rich>
                  <a:bodyPr/>
                  <a:lstStyle/>
                  <a:p>
                    <a:r>
                      <a:rPr lang="en-US" sz="1400"/>
                      <a:t>+1%</a:t>
                    </a:r>
                  </a:p>
                </c:rich>
              </c:tx>
              <c:showVal val="1"/>
            </c:dLbl>
            <c:dLbl>
              <c:idx val="4"/>
              <c:delete val="1"/>
            </c:dLbl>
            <c:dLbl>
              <c:idx val="5"/>
              <c:delete val="1"/>
            </c:dLbl>
            <c:txPr>
              <a:bodyPr/>
              <a:lstStyle/>
              <a:p>
                <a:pPr>
                  <a:defRPr sz="1400"/>
                </a:pPr>
                <a:endParaRPr lang="it-IT"/>
              </a:p>
            </c:txPr>
            <c:showVal val="1"/>
          </c:dLbls>
          <c:errBars>
            <c:errBarType val="both"/>
            <c:errValType val="cust"/>
            <c:plus>
              <c:numRef>
                <c:f>'pH,S.O.,C-N,Ntot,Ctot,etc'!$M$19:$M$24</c:f>
                <c:numCache>
                  <c:formatCode>General</c:formatCode>
                  <c:ptCount val="6"/>
                  <c:pt idx="0">
                    <c:v>0.21041173519391396</c:v>
                  </c:pt>
                  <c:pt idx="1">
                    <c:v>0.23243031055334099</c:v>
                  </c:pt>
                  <c:pt idx="2">
                    <c:v>0.19364444626770699</c:v>
                  </c:pt>
                  <c:pt idx="3">
                    <c:v>0.17852174180896341</c:v>
                  </c:pt>
                  <c:pt idx="4">
                    <c:v>3.6776594751181946E-2</c:v>
                  </c:pt>
                  <c:pt idx="5">
                    <c:v>5.0832154189596912E-2</c:v>
                  </c:pt>
                </c:numCache>
              </c:numRef>
            </c:plus>
            <c:minus>
              <c:numRef>
                <c:f>'pH,S.O.,C-N,Ntot,Ctot,etc'!$M$19:$M$24</c:f>
                <c:numCache>
                  <c:formatCode>General</c:formatCode>
                  <c:ptCount val="6"/>
                  <c:pt idx="0">
                    <c:v>0.21041173519391396</c:v>
                  </c:pt>
                  <c:pt idx="1">
                    <c:v>0.23243031055334099</c:v>
                  </c:pt>
                  <c:pt idx="2">
                    <c:v>0.19364444626770699</c:v>
                  </c:pt>
                  <c:pt idx="3">
                    <c:v>0.17852174180896341</c:v>
                  </c:pt>
                  <c:pt idx="4">
                    <c:v>3.6776594751181946E-2</c:v>
                  </c:pt>
                  <c:pt idx="5">
                    <c:v>5.0832154189596912E-2</c:v>
                  </c:pt>
                </c:numCache>
              </c:numRef>
            </c:minus>
          </c:errBars>
          <c:cat>
            <c:multiLvlStrRef>
              <c:f>'pH,S.O.,C-N,Ntot,Ctot,etc'!$H$19:$I$24</c:f>
              <c:multiLvlStrCache>
                <c:ptCount val="6"/>
                <c:lvl>
                  <c:pt idx="0">
                    <c:v>0-20 cm</c:v>
                  </c:pt>
                  <c:pt idx="1">
                    <c:v>20-40 cm</c:v>
                  </c:pt>
                  <c:pt idx="2">
                    <c:v>0-20 cm</c:v>
                  </c:pt>
                  <c:pt idx="3">
                    <c:v>20-40 cm</c:v>
                  </c:pt>
                  <c:pt idx="4">
                    <c:v>0-20 cm</c:v>
                  </c:pt>
                  <c:pt idx="5">
                    <c:v>20-40 cm</c:v>
                  </c:pt>
                </c:lvl>
                <c:lvl>
                  <c:pt idx="0">
                    <c:v>SS</c:v>
                  </c:pt>
                  <c:pt idx="2">
                    <c:v>MT</c:v>
                  </c:pt>
                  <c:pt idx="4">
                    <c:v>Arato</c:v>
                  </c:pt>
                </c:lvl>
              </c:multiLvlStrCache>
            </c:multiLvlStrRef>
          </c:cat>
          <c:val>
            <c:numRef>
              <c:f>'pH,S.O.,C-N,Ntot,Ctot,etc'!$J$19:$J$24</c:f>
              <c:numCache>
                <c:formatCode>0.00</c:formatCode>
                <c:ptCount val="6"/>
                <c:pt idx="0">
                  <c:v>1.8516004581451342</c:v>
                </c:pt>
                <c:pt idx="1">
                  <c:v>1.1567017619609841</c:v>
                </c:pt>
                <c:pt idx="2">
                  <c:v>1.7336901221175978</c:v>
                </c:pt>
                <c:pt idx="3">
                  <c:v>1.0876216817398754</c:v>
                </c:pt>
                <c:pt idx="4">
                  <c:v>1.1387695206999777</c:v>
                </c:pt>
                <c:pt idx="5">
                  <c:v>1.067706746975581</c:v>
                </c:pt>
              </c:numCache>
            </c:numRef>
          </c:val>
        </c:ser>
        <c:axId val="72046464"/>
        <c:axId val="72048000"/>
      </c:barChart>
      <c:catAx>
        <c:axId val="72046464"/>
        <c:scaling>
          <c:orientation val="minMax"/>
        </c:scaling>
        <c:axPos val="b"/>
        <c:numFmt formatCode="@" sourceLinked="0"/>
        <c:tickLblPos val="nextTo"/>
        <c:txPr>
          <a:bodyPr/>
          <a:lstStyle/>
          <a:p>
            <a:pPr>
              <a:defRPr sz="1400"/>
            </a:pPr>
            <a:endParaRPr lang="it-IT"/>
          </a:p>
        </c:txPr>
        <c:crossAx val="72048000"/>
        <c:crosses val="autoZero"/>
        <c:auto val="1"/>
        <c:lblAlgn val="ctr"/>
        <c:lblOffset val="50"/>
      </c:catAx>
      <c:valAx>
        <c:axId val="72048000"/>
        <c:scaling>
          <c:orientation val="minMax"/>
          <c:max val="2.25"/>
        </c:scaling>
        <c:axPos val="l"/>
        <c:majorGridlines/>
        <c:title>
          <c:tx>
            <c:rich>
              <a:bodyPr rot="-5400000" vert="horz"/>
              <a:lstStyle/>
              <a:p>
                <a:pPr>
                  <a:defRPr sz="1600"/>
                </a:pPr>
                <a:r>
                  <a:rPr lang="en-US" sz="1600"/>
                  <a:t>% S.O.</a:t>
                </a:r>
              </a:p>
            </c:rich>
          </c:tx>
          <c:layout/>
        </c:title>
        <c:numFmt formatCode="#,##0.00" sourceLinked="0"/>
        <c:tickLblPos val="nextTo"/>
        <c:txPr>
          <a:bodyPr/>
          <a:lstStyle/>
          <a:p>
            <a:pPr>
              <a:defRPr sz="1400"/>
            </a:pPr>
            <a:endParaRPr lang="it-IT"/>
          </a:p>
        </c:txPr>
        <c:crossAx val="72046464"/>
        <c:crosses val="autoZero"/>
        <c:crossBetween val="between"/>
        <c:majorUnit val="0.25"/>
      </c:valAx>
    </c:plotArea>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it-I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867189695661946E-2"/>
          <c:y val="6.1873181797244263E-2"/>
          <c:w val="0.62266785692486581"/>
          <c:h val="0.82873404931812711"/>
        </c:manualLayout>
      </c:layout>
      <c:scatterChart>
        <c:scatterStyle val="lineMarker"/>
        <c:ser>
          <c:idx val="1"/>
          <c:order val="1"/>
          <c:tx>
            <c:strRef>
              <c:f>'[rese frumento e mais.xlsx]Mais'!$L$2</c:f>
              <c:strCache>
                <c:ptCount val="1"/>
                <c:pt idx="0">
                  <c:v>MT</c:v>
                </c:pt>
              </c:strCache>
            </c:strRef>
          </c:tx>
          <c:spPr>
            <a:ln w="28575">
              <a:noFill/>
            </a:ln>
          </c:spPr>
          <c:marker>
            <c:symbol val="square"/>
            <c:size val="10"/>
            <c:spPr>
              <a:solidFill>
                <a:srgbClr val="6699FF"/>
              </a:solidFill>
              <a:ln>
                <a:noFill/>
              </a:ln>
            </c:spPr>
          </c:marker>
          <c:xVal>
            <c:numRef>
              <c:f>'[rese frumento e mais.xlsx]Mais'!$J$3:$J$10</c:f>
              <c:numCache>
                <c:formatCode>0.00</c:formatCode>
                <c:ptCount val="8"/>
                <c:pt idx="1">
                  <c:v>2004</c:v>
                </c:pt>
                <c:pt idx="2">
                  <c:v>2005</c:v>
                </c:pt>
                <c:pt idx="3">
                  <c:v>2006</c:v>
                </c:pt>
                <c:pt idx="4">
                  <c:v>2007</c:v>
                </c:pt>
                <c:pt idx="5">
                  <c:v>2008</c:v>
                </c:pt>
                <c:pt idx="6">
                  <c:v>2009</c:v>
                </c:pt>
              </c:numCache>
            </c:numRef>
          </c:xVal>
          <c:yVal>
            <c:numRef>
              <c:f>'[rese frumento e mais.xlsx]Mais'!$L$3:$L$10</c:f>
              <c:numCache>
                <c:formatCode>0.00</c:formatCode>
                <c:ptCount val="8"/>
                <c:pt idx="1">
                  <c:v>9.32</c:v>
                </c:pt>
                <c:pt idx="2">
                  <c:v>10.120000000000001</c:v>
                </c:pt>
                <c:pt idx="3">
                  <c:v>10.7</c:v>
                </c:pt>
                <c:pt idx="4">
                  <c:v>11.29</c:v>
                </c:pt>
                <c:pt idx="5">
                  <c:v>12</c:v>
                </c:pt>
                <c:pt idx="6">
                  <c:v>10.3</c:v>
                </c:pt>
              </c:numCache>
            </c:numRef>
          </c:yVal>
        </c:ser>
        <c:ser>
          <c:idx val="2"/>
          <c:order val="2"/>
          <c:tx>
            <c:strRef>
              <c:f>'[rese frumento e mais.xlsx]Mais'!$M$2</c:f>
              <c:strCache>
                <c:ptCount val="1"/>
                <c:pt idx="0">
                  <c:v>MT</c:v>
                </c:pt>
              </c:strCache>
            </c:strRef>
          </c:tx>
          <c:spPr>
            <a:ln w="28575">
              <a:noFill/>
            </a:ln>
          </c:spPr>
          <c:marker>
            <c:symbol val="square"/>
            <c:size val="10"/>
            <c:spPr>
              <a:solidFill>
                <a:srgbClr val="C00000"/>
              </a:solidFill>
              <a:ln>
                <a:noFill/>
              </a:ln>
            </c:spPr>
          </c:marker>
          <c:xVal>
            <c:numRef>
              <c:f>'[rese frumento e mais.xlsx]Mais'!$J$3:$J$10</c:f>
              <c:numCache>
                <c:formatCode>0.00</c:formatCode>
                <c:ptCount val="8"/>
                <c:pt idx="1">
                  <c:v>2004</c:v>
                </c:pt>
                <c:pt idx="2">
                  <c:v>2005</c:v>
                </c:pt>
                <c:pt idx="3">
                  <c:v>2006</c:v>
                </c:pt>
                <c:pt idx="4">
                  <c:v>2007</c:v>
                </c:pt>
                <c:pt idx="5">
                  <c:v>2008</c:v>
                </c:pt>
                <c:pt idx="6">
                  <c:v>2009</c:v>
                </c:pt>
              </c:numCache>
            </c:numRef>
          </c:xVal>
          <c:yVal>
            <c:numRef>
              <c:f>'[rese frumento e mais.xlsx]Mais'!$M$3:$M$10</c:f>
              <c:numCache>
                <c:formatCode>General</c:formatCode>
                <c:ptCount val="8"/>
              </c:numCache>
            </c:numRef>
          </c:yVal>
        </c:ser>
        <c:ser>
          <c:idx val="3"/>
          <c:order val="3"/>
          <c:tx>
            <c:strRef>
              <c:f>'[rese frumento e mais.xlsx]Mais'!$N$2</c:f>
              <c:strCache>
                <c:ptCount val="1"/>
                <c:pt idx="0">
                  <c:v>MT</c:v>
                </c:pt>
              </c:strCache>
            </c:strRef>
          </c:tx>
          <c:spPr>
            <a:ln w="28575">
              <a:noFill/>
            </a:ln>
          </c:spPr>
          <c:marker>
            <c:symbol val="square"/>
            <c:size val="7"/>
            <c:spPr>
              <a:solidFill>
                <a:srgbClr val="C00000"/>
              </a:solidFill>
              <a:ln>
                <a:noFill/>
              </a:ln>
            </c:spPr>
          </c:marker>
          <c:xVal>
            <c:numRef>
              <c:f>'[rese frumento e mais.xlsx]Mais'!$J$4:$J$10</c:f>
              <c:numCache>
                <c:formatCode>0.00</c:formatCode>
                <c:ptCount val="7"/>
                <c:pt idx="0">
                  <c:v>2004</c:v>
                </c:pt>
                <c:pt idx="1">
                  <c:v>2005</c:v>
                </c:pt>
                <c:pt idx="2">
                  <c:v>2006</c:v>
                </c:pt>
                <c:pt idx="3">
                  <c:v>2007</c:v>
                </c:pt>
                <c:pt idx="4">
                  <c:v>2008</c:v>
                </c:pt>
                <c:pt idx="5">
                  <c:v>2009</c:v>
                </c:pt>
              </c:numCache>
            </c:numRef>
          </c:xVal>
          <c:yVal>
            <c:numRef>
              <c:f>'[rese frumento e mais.xlsx]Mais'!$N$4:$N$10</c:f>
              <c:numCache>
                <c:formatCode>General</c:formatCode>
                <c:ptCount val="7"/>
              </c:numCache>
            </c:numRef>
          </c:yVal>
        </c:ser>
        <c:ser>
          <c:idx val="4"/>
          <c:order val="4"/>
          <c:tx>
            <c:strRef>
              <c:f>'[rese frumento e mais.xlsx]Mais'!$O$2</c:f>
              <c:strCache>
                <c:ptCount val="1"/>
                <c:pt idx="0">
                  <c:v>SS</c:v>
                </c:pt>
              </c:strCache>
            </c:strRef>
          </c:tx>
          <c:spPr>
            <a:ln w="28575">
              <a:noFill/>
            </a:ln>
          </c:spPr>
          <c:marker>
            <c:symbol val="circle"/>
            <c:size val="10"/>
            <c:spPr>
              <a:solidFill>
                <a:srgbClr val="92D050"/>
              </a:solidFill>
              <a:ln>
                <a:noFill/>
              </a:ln>
            </c:spPr>
          </c:marker>
          <c:xVal>
            <c:numRef>
              <c:f>'[rese frumento e mais.xlsx]Mais'!$J$3:$J$10</c:f>
              <c:numCache>
                <c:formatCode>0.00</c:formatCode>
                <c:ptCount val="8"/>
                <c:pt idx="1">
                  <c:v>2004</c:v>
                </c:pt>
                <c:pt idx="2">
                  <c:v>2005</c:v>
                </c:pt>
                <c:pt idx="3">
                  <c:v>2006</c:v>
                </c:pt>
                <c:pt idx="4">
                  <c:v>2007</c:v>
                </c:pt>
                <c:pt idx="5">
                  <c:v>2008</c:v>
                </c:pt>
                <c:pt idx="6">
                  <c:v>2009</c:v>
                </c:pt>
              </c:numCache>
            </c:numRef>
          </c:xVal>
          <c:yVal>
            <c:numRef>
              <c:f>'[rese frumento e mais.xlsx]Mais'!$O$3:$O$10</c:f>
              <c:numCache>
                <c:formatCode>0.00</c:formatCode>
                <c:ptCount val="8"/>
                <c:pt idx="1">
                  <c:v>9.1</c:v>
                </c:pt>
                <c:pt idx="3">
                  <c:v>9.5</c:v>
                </c:pt>
                <c:pt idx="5">
                  <c:v>10.200000000000001</c:v>
                </c:pt>
                <c:pt idx="6">
                  <c:v>8.9</c:v>
                </c:pt>
              </c:numCache>
            </c:numRef>
          </c:yVal>
        </c:ser>
        <c:ser>
          <c:idx val="5"/>
          <c:order val="5"/>
          <c:tx>
            <c:strRef>
              <c:f>'[rese frumento e mais.xlsx]Mais'!$P$2</c:f>
              <c:strCache>
                <c:ptCount val="1"/>
                <c:pt idx="0">
                  <c:v>SS</c:v>
                </c:pt>
              </c:strCache>
            </c:strRef>
          </c:tx>
          <c:spPr>
            <a:ln w="28575">
              <a:noFill/>
            </a:ln>
          </c:spPr>
          <c:marker>
            <c:spPr>
              <a:solidFill>
                <a:srgbClr val="00B050"/>
              </a:solidFill>
              <a:ln>
                <a:noFill/>
              </a:ln>
            </c:spPr>
          </c:marker>
          <c:xVal>
            <c:numRef>
              <c:f>'[rese frumento e mais.xlsx]Mais'!$J$4:$J$10</c:f>
              <c:numCache>
                <c:formatCode>0.00</c:formatCode>
                <c:ptCount val="7"/>
                <c:pt idx="0">
                  <c:v>2004</c:v>
                </c:pt>
                <c:pt idx="1">
                  <c:v>2005</c:v>
                </c:pt>
                <c:pt idx="2">
                  <c:v>2006</c:v>
                </c:pt>
                <c:pt idx="3">
                  <c:v>2007</c:v>
                </c:pt>
                <c:pt idx="4">
                  <c:v>2008</c:v>
                </c:pt>
                <c:pt idx="5">
                  <c:v>2009</c:v>
                </c:pt>
              </c:numCache>
            </c:numRef>
          </c:xVal>
          <c:yVal>
            <c:numRef>
              <c:f>'[rese frumento e mais.xlsx]Mais'!$P$3:$P$9</c:f>
              <c:numCache>
                <c:formatCode>General</c:formatCode>
                <c:ptCount val="7"/>
              </c:numCache>
            </c:numRef>
          </c:yVal>
        </c:ser>
        <c:axId val="71724032"/>
        <c:axId val="71729920"/>
      </c:scatterChart>
      <c:scatterChart>
        <c:scatterStyle val="smoothMarker"/>
        <c:ser>
          <c:idx val="0"/>
          <c:order val="0"/>
          <c:tx>
            <c:strRef>
              <c:f>'[rese frumento e mais.xlsx]Mais'!$K$2</c:f>
              <c:strCache>
                <c:ptCount val="1"/>
                <c:pt idx="0">
                  <c:v>Aziende convenzionali</c:v>
                </c:pt>
              </c:strCache>
            </c:strRef>
          </c:tx>
          <c:spPr>
            <a:ln w="50800">
              <a:noFill/>
            </a:ln>
          </c:spPr>
          <c:marker>
            <c:symbol val="diamond"/>
            <c:size val="11"/>
            <c:spPr>
              <a:solidFill>
                <a:srgbClr val="FF0000"/>
              </a:solidFill>
            </c:spPr>
          </c:marker>
          <c:xVal>
            <c:numRef>
              <c:f>'[rese frumento e mais.xlsx]Mais'!$J$4:$J$10</c:f>
              <c:numCache>
                <c:formatCode>0.00</c:formatCode>
                <c:ptCount val="7"/>
                <c:pt idx="0">
                  <c:v>2004</c:v>
                </c:pt>
                <c:pt idx="1">
                  <c:v>2005</c:v>
                </c:pt>
                <c:pt idx="2">
                  <c:v>2006</c:v>
                </c:pt>
                <c:pt idx="3">
                  <c:v>2007</c:v>
                </c:pt>
                <c:pt idx="4">
                  <c:v>2008</c:v>
                </c:pt>
                <c:pt idx="5">
                  <c:v>2009</c:v>
                </c:pt>
              </c:numCache>
            </c:numRef>
          </c:xVal>
          <c:yVal>
            <c:numRef>
              <c:f>'[rese frumento e mais.xlsx]Mais'!$K$4:$K$10</c:f>
              <c:numCache>
                <c:formatCode>0.00</c:formatCode>
                <c:ptCount val="7"/>
                <c:pt idx="0">
                  <c:v>11.42</c:v>
                </c:pt>
                <c:pt idx="1">
                  <c:v>12.3</c:v>
                </c:pt>
                <c:pt idx="2">
                  <c:v>12</c:v>
                </c:pt>
                <c:pt idx="3">
                  <c:v>13.11</c:v>
                </c:pt>
                <c:pt idx="4">
                  <c:v>12.4</c:v>
                </c:pt>
                <c:pt idx="5">
                  <c:v>11.9</c:v>
                </c:pt>
              </c:numCache>
            </c:numRef>
          </c:yVal>
          <c:smooth val="1"/>
        </c:ser>
        <c:axId val="71724032"/>
        <c:axId val="71729920"/>
      </c:scatterChart>
      <c:valAx>
        <c:axId val="71724032"/>
        <c:scaling>
          <c:orientation val="minMax"/>
          <c:max val="2010"/>
          <c:min val="2004"/>
        </c:scaling>
        <c:axPos val="b"/>
        <c:numFmt formatCode="0" sourceLinked="0"/>
        <c:majorTickMark val="none"/>
        <c:tickLblPos val="nextTo"/>
        <c:txPr>
          <a:bodyPr/>
          <a:lstStyle/>
          <a:p>
            <a:pPr>
              <a:defRPr sz="1600"/>
            </a:pPr>
            <a:endParaRPr lang="it-IT"/>
          </a:p>
        </c:txPr>
        <c:crossAx val="71729920"/>
        <c:crosses val="autoZero"/>
        <c:crossBetween val="midCat"/>
        <c:majorUnit val="1"/>
        <c:minorUnit val="1"/>
      </c:valAx>
      <c:valAx>
        <c:axId val="71729920"/>
        <c:scaling>
          <c:orientation val="minMax"/>
          <c:max val="15"/>
          <c:min val="6"/>
        </c:scaling>
        <c:axPos val="l"/>
        <c:majorGridlines/>
        <c:title>
          <c:tx>
            <c:rich>
              <a:bodyPr rot="-5400000" vert="horz"/>
              <a:lstStyle/>
              <a:p>
                <a:pPr>
                  <a:defRPr sz="1800"/>
                </a:pPr>
                <a:r>
                  <a:rPr lang="en-US" sz="1800" dirty="0"/>
                  <a:t>t</a:t>
                </a:r>
                <a:r>
                  <a:rPr lang="en-US" sz="1800" baseline="0" dirty="0"/>
                  <a:t> </a:t>
                </a:r>
                <a:r>
                  <a:rPr lang="en-US" sz="1800" baseline="0" dirty="0" smtClean="0"/>
                  <a:t>ha</a:t>
                </a:r>
                <a:r>
                  <a:rPr lang="en-US" sz="1800" baseline="30000" dirty="0" smtClean="0"/>
                  <a:t>-1</a:t>
                </a:r>
                <a:endParaRPr lang="en-US" sz="1800" baseline="30000" dirty="0"/>
              </a:p>
            </c:rich>
          </c:tx>
          <c:layout/>
        </c:title>
        <c:numFmt formatCode="0" sourceLinked="0"/>
        <c:tickLblPos val="nextTo"/>
        <c:txPr>
          <a:bodyPr/>
          <a:lstStyle/>
          <a:p>
            <a:pPr>
              <a:defRPr sz="1600"/>
            </a:pPr>
            <a:endParaRPr lang="it-IT"/>
          </a:p>
        </c:txPr>
        <c:crossAx val="71724032"/>
        <c:crossesAt val="2004"/>
        <c:crossBetween val="midCat"/>
      </c:valAx>
    </c:plotArea>
    <c:legend>
      <c:legendPos val="r"/>
      <c:legendEntry>
        <c:idx val="1"/>
        <c:delete val="1"/>
      </c:legendEntry>
      <c:legendEntry>
        <c:idx val="2"/>
        <c:delete val="1"/>
      </c:legendEntry>
      <c:legendEntry>
        <c:idx val="4"/>
        <c:delete val="1"/>
      </c:legendEntry>
      <c:layout>
        <c:manualLayout>
          <c:xMode val="edge"/>
          <c:yMode val="edge"/>
          <c:x val="0.75355744750989651"/>
          <c:y val="0.22181178092707246"/>
          <c:w val="0.20027842487137876"/>
          <c:h val="0.34377020848425832"/>
        </c:manualLayout>
      </c:layout>
      <c:txPr>
        <a:bodyPr/>
        <a:lstStyle/>
        <a:p>
          <a:pPr>
            <a:defRPr sz="1600"/>
          </a:pPr>
          <a:endParaRPr lang="it-IT"/>
        </a:p>
      </c:txPr>
    </c:legend>
    <c:plotVisOnly val="1"/>
    <c:dispBlanksAs val="gap"/>
  </c:chart>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it-IT"/>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it-IT"/>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it-IT"/>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A58D6E22-785D-4C4B-BD16-BD2E52683A57}" type="slidenum">
              <a:rPr lang="it-IT"/>
              <a:pPr/>
              <a:t>‹N›</a:t>
            </a:fld>
            <a:endParaRPr lang="it-IT"/>
          </a:p>
        </p:txBody>
      </p:sp>
    </p:spTree>
    <p:extLst>
      <p:ext uri="{BB962C8B-B14F-4D97-AF65-F5344CB8AC3E}">
        <p14:creationId xmlns:p14="http://schemas.microsoft.com/office/powerpoint/2010/main" xmlns="" val="42100722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96"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96"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96"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96"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9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57772251-89B6-4AF4-B29C-48D065925CFE}" type="slidenum">
              <a:rPr lang="it-IT" smtClean="0"/>
              <a:pPr/>
              <a:t>1</a:t>
            </a:fld>
            <a:endParaRPr lang="it-IT" smtClean="0"/>
          </a:p>
        </p:txBody>
      </p:sp>
      <p:sp>
        <p:nvSpPr>
          <p:cNvPr id="64515" name="Rectangle 1026"/>
          <p:cNvSpPr>
            <a:spLocks noGrp="1" noRot="1" noChangeAspect="1" noChangeArrowheads="1" noTextEdit="1"/>
          </p:cNvSpPr>
          <p:nvPr>
            <p:ph type="sldImg"/>
          </p:nvPr>
        </p:nvSpPr>
        <p:spPr>
          <a:ln/>
        </p:spPr>
      </p:sp>
      <p:sp>
        <p:nvSpPr>
          <p:cNvPr id="64516" name="Rectangle 1027"/>
          <p:cNvSpPr>
            <a:spLocks noGrp="1" noChangeArrowheads="1"/>
          </p:cNvSpPr>
          <p:nvPr>
            <p:ph type="body" idx="1"/>
          </p:nvPr>
        </p:nvSpPr>
        <p:spPr>
          <a:noFill/>
          <a:ln/>
        </p:spPr>
        <p:txBody>
          <a:bodyPr/>
          <a:lstStyle/>
          <a:p>
            <a:pPr eaLnBrk="1" hangingPunct="1"/>
            <a:endParaRPr lang="it-IT"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egnaposto immagine diapositiva 1"/>
          <p:cNvSpPr>
            <a:spLocks noGrp="1" noRot="1" noChangeAspect="1" noTextEdit="1"/>
          </p:cNvSpPr>
          <p:nvPr>
            <p:ph type="sldImg"/>
          </p:nvPr>
        </p:nvSpPr>
        <p:spPr>
          <a:ln/>
        </p:spPr>
      </p:sp>
      <p:sp>
        <p:nvSpPr>
          <p:cNvPr id="83971" name="Segnaposto note 2"/>
          <p:cNvSpPr>
            <a:spLocks noGrp="1"/>
          </p:cNvSpPr>
          <p:nvPr>
            <p:ph type="body" idx="1"/>
          </p:nvPr>
        </p:nvSpPr>
        <p:spPr>
          <a:noFill/>
          <a:ln/>
        </p:spPr>
        <p:txBody>
          <a:bodyPr/>
          <a:lstStyle/>
          <a:p>
            <a:endParaRPr lang="it-IT" smtClean="0">
              <a:ea typeface="ＭＳ Ｐゴシック" pitchFamily="34" charset="-128"/>
            </a:endParaRPr>
          </a:p>
        </p:txBody>
      </p:sp>
      <p:sp>
        <p:nvSpPr>
          <p:cNvPr id="83972" name="Segnaposto numero diapositiva 3"/>
          <p:cNvSpPr>
            <a:spLocks noGrp="1"/>
          </p:cNvSpPr>
          <p:nvPr>
            <p:ph type="sldNum" sz="quarter" idx="5"/>
          </p:nvPr>
        </p:nvSpPr>
        <p:spPr>
          <a:noFill/>
        </p:spPr>
        <p:txBody>
          <a:bodyPr/>
          <a:lstStyle/>
          <a:p>
            <a:fld id="{A660133D-7E02-4D39-AB62-19FFB2755AC9}" type="slidenum">
              <a:rPr lang="it-IT" smtClean="0"/>
              <a:pPr/>
              <a:t>10</a:t>
            </a:fld>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egnaposto immagine diapositiva 1"/>
          <p:cNvSpPr>
            <a:spLocks noGrp="1" noRot="1" noChangeAspect="1" noTextEdit="1"/>
          </p:cNvSpPr>
          <p:nvPr>
            <p:ph type="sldImg"/>
          </p:nvPr>
        </p:nvSpPr>
        <p:spPr>
          <a:ln/>
        </p:spPr>
      </p:sp>
      <p:sp>
        <p:nvSpPr>
          <p:cNvPr id="84995" name="Segnaposto note 2"/>
          <p:cNvSpPr>
            <a:spLocks noGrp="1"/>
          </p:cNvSpPr>
          <p:nvPr>
            <p:ph type="body" idx="1"/>
          </p:nvPr>
        </p:nvSpPr>
        <p:spPr>
          <a:noFill/>
          <a:ln/>
        </p:spPr>
        <p:txBody>
          <a:bodyPr/>
          <a:lstStyle/>
          <a:p>
            <a:endParaRPr lang="it-IT" smtClean="0">
              <a:ea typeface="ＭＳ Ｐゴシック" pitchFamily="34" charset="-128"/>
            </a:endParaRPr>
          </a:p>
        </p:txBody>
      </p:sp>
      <p:sp>
        <p:nvSpPr>
          <p:cNvPr id="84996" name="Segnaposto numero diapositiva 3"/>
          <p:cNvSpPr>
            <a:spLocks noGrp="1"/>
          </p:cNvSpPr>
          <p:nvPr>
            <p:ph type="sldNum" sz="quarter" idx="5"/>
          </p:nvPr>
        </p:nvSpPr>
        <p:spPr>
          <a:noFill/>
        </p:spPr>
        <p:txBody>
          <a:bodyPr/>
          <a:lstStyle/>
          <a:p>
            <a:fld id="{E5DF401D-95A5-413A-83F1-BA3A4C35E948}" type="slidenum">
              <a:rPr lang="it-IT" smtClean="0"/>
              <a:pPr/>
              <a:t>11</a:t>
            </a:fld>
            <a:endParaRPr 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egnaposto immagine diapositiva 1"/>
          <p:cNvSpPr>
            <a:spLocks noGrp="1" noRot="1" noChangeAspect="1" noTextEdit="1"/>
          </p:cNvSpPr>
          <p:nvPr>
            <p:ph type="sldImg"/>
          </p:nvPr>
        </p:nvSpPr>
        <p:spPr>
          <a:ln/>
        </p:spPr>
      </p:sp>
      <p:sp>
        <p:nvSpPr>
          <p:cNvPr id="86019" name="Segnaposto note 2"/>
          <p:cNvSpPr>
            <a:spLocks noGrp="1"/>
          </p:cNvSpPr>
          <p:nvPr>
            <p:ph type="body" idx="1"/>
          </p:nvPr>
        </p:nvSpPr>
        <p:spPr>
          <a:noFill/>
          <a:ln/>
        </p:spPr>
        <p:txBody>
          <a:bodyPr/>
          <a:lstStyle/>
          <a:p>
            <a:endParaRPr lang="it-IT" smtClean="0">
              <a:ea typeface="ＭＳ Ｐゴシック" pitchFamily="34" charset="-128"/>
            </a:endParaRPr>
          </a:p>
        </p:txBody>
      </p:sp>
      <p:sp>
        <p:nvSpPr>
          <p:cNvPr id="86020" name="Segnaposto numero diapositiva 3"/>
          <p:cNvSpPr>
            <a:spLocks noGrp="1"/>
          </p:cNvSpPr>
          <p:nvPr>
            <p:ph type="sldNum" sz="quarter" idx="5"/>
          </p:nvPr>
        </p:nvSpPr>
        <p:spPr>
          <a:noFill/>
        </p:spPr>
        <p:txBody>
          <a:bodyPr/>
          <a:lstStyle/>
          <a:p>
            <a:fld id="{2A85F15A-2C5F-44BB-9451-09F12CA28500}" type="slidenum">
              <a:rPr lang="it-IT" smtClean="0"/>
              <a:pPr/>
              <a:t>12</a:t>
            </a:fld>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egnaposto immagine diapositiva 1"/>
          <p:cNvSpPr>
            <a:spLocks noGrp="1" noRot="1" noChangeAspect="1" noTextEdit="1"/>
          </p:cNvSpPr>
          <p:nvPr>
            <p:ph type="sldImg"/>
          </p:nvPr>
        </p:nvSpPr>
        <p:spPr>
          <a:ln/>
        </p:spPr>
      </p:sp>
      <p:sp>
        <p:nvSpPr>
          <p:cNvPr id="87043" name="Segnaposto note 2"/>
          <p:cNvSpPr>
            <a:spLocks noGrp="1"/>
          </p:cNvSpPr>
          <p:nvPr>
            <p:ph type="body" idx="1"/>
          </p:nvPr>
        </p:nvSpPr>
        <p:spPr>
          <a:noFill/>
          <a:ln/>
        </p:spPr>
        <p:txBody>
          <a:bodyPr/>
          <a:lstStyle/>
          <a:p>
            <a:endParaRPr lang="it-IT" smtClean="0">
              <a:ea typeface="ＭＳ Ｐゴシック" pitchFamily="34" charset="-128"/>
            </a:endParaRPr>
          </a:p>
        </p:txBody>
      </p:sp>
      <p:sp>
        <p:nvSpPr>
          <p:cNvPr id="87044" name="Segnaposto numero diapositiva 3"/>
          <p:cNvSpPr>
            <a:spLocks noGrp="1"/>
          </p:cNvSpPr>
          <p:nvPr>
            <p:ph type="sldNum" sz="quarter" idx="5"/>
          </p:nvPr>
        </p:nvSpPr>
        <p:spPr>
          <a:noFill/>
        </p:spPr>
        <p:txBody>
          <a:bodyPr/>
          <a:lstStyle/>
          <a:p>
            <a:fld id="{35709845-6953-4718-90A2-326580CFCDE6}" type="slidenum">
              <a:rPr lang="it-IT" smtClean="0"/>
              <a:pPr/>
              <a:t>13</a:t>
            </a:fld>
            <a:endParaRPr 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A58D6E22-785D-4C4B-BD16-BD2E52683A57}" type="slidenum">
              <a:rPr lang="it-IT" smtClean="0"/>
              <a:pPr/>
              <a:t>14</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egnaposto immagine diapositiva 1"/>
          <p:cNvSpPr>
            <a:spLocks noGrp="1" noRot="1" noChangeAspect="1" noTextEdit="1"/>
          </p:cNvSpPr>
          <p:nvPr>
            <p:ph type="sldImg"/>
          </p:nvPr>
        </p:nvSpPr>
        <p:spPr>
          <a:ln/>
        </p:spPr>
      </p:sp>
      <p:sp>
        <p:nvSpPr>
          <p:cNvPr id="91139" name="Segnaposto note 2"/>
          <p:cNvSpPr>
            <a:spLocks noGrp="1"/>
          </p:cNvSpPr>
          <p:nvPr>
            <p:ph type="body" idx="1"/>
          </p:nvPr>
        </p:nvSpPr>
        <p:spPr>
          <a:noFill/>
          <a:ln/>
        </p:spPr>
        <p:txBody>
          <a:bodyPr/>
          <a:lstStyle/>
          <a:p>
            <a:endParaRPr lang="it-IT" smtClean="0">
              <a:ea typeface="ＭＳ Ｐゴシック" pitchFamily="34" charset="-128"/>
            </a:endParaRPr>
          </a:p>
        </p:txBody>
      </p:sp>
      <p:sp>
        <p:nvSpPr>
          <p:cNvPr id="91140" name="Segnaposto numero diapositiva 3"/>
          <p:cNvSpPr>
            <a:spLocks noGrp="1"/>
          </p:cNvSpPr>
          <p:nvPr>
            <p:ph type="sldNum" sz="quarter" idx="5"/>
          </p:nvPr>
        </p:nvSpPr>
        <p:spPr>
          <a:noFill/>
        </p:spPr>
        <p:txBody>
          <a:bodyPr/>
          <a:lstStyle/>
          <a:p>
            <a:fld id="{107DC57F-0563-4D50-9010-6CB726486626}" type="slidenum">
              <a:rPr lang="it-IT" smtClean="0"/>
              <a:pPr/>
              <a:t>15</a:t>
            </a:fld>
            <a:endParaRPr 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egnaposto immagine diapositiva 1"/>
          <p:cNvSpPr>
            <a:spLocks noGrp="1" noRot="1" noChangeAspect="1" noTextEdit="1"/>
          </p:cNvSpPr>
          <p:nvPr>
            <p:ph type="sldImg"/>
          </p:nvPr>
        </p:nvSpPr>
        <p:spPr>
          <a:ln/>
        </p:spPr>
      </p:sp>
      <p:sp>
        <p:nvSpPr>
          <p:cNvPr id="95235" name="Segnaposto note 2"/>
          <p:cNvSpPr>
            <a:spLocks noGrp="1"/>
          </p:cNvSpPr>
          <p:nvPr>
            <p:ph type="body" idx="1"/>
          </p:nvPr>
        </p:nvSpPr>
        <p:spPr>
          <a:noFill/>
          <a:ln/>
        </p:spPr>
        <p:txBody>
          <a:bodyPr/>
          <a:lstStyle/>
          <a:p>
            <a:endParaRPr lang="it-IT" smtClean="0">
              <a:ea typeface="ＭＳ Ｐゴシック" pitchFamily="34" charset="-128"/>
            </a:endParaRPr>
          </a:p>
        </p:txBody>
      </p:sp>
      <p:sp>
        <p:nvSpPr>
          <p:cNvPr id="95236" name="Segnaposto numero diapositiva 3"/>
          <p:cNvSpPr>
            <a:spLocks noGrp="1"/>
          </p:cNvSpPr>
          <p:nvPr>
            <p:ph type="sldNum" sz="quarter" idx="5"/>
          </p:nvPr>
        </p:nvSpPr>
        <p:spPr>
          <a:noFill/>
        </p:spPr>
        <p:txBody>
          <a:bodyPr/>
          <a:lstStyle/>
          <a:p>
            <a:fld id="{96ED2B9C-E375-40AE-A9C2-6597C1D5132C}" type="slidenum">
              <a:rPr lang="it-IT" smtClean="0"/>
              <a:pPr/>
              <a:t>16</a:t>
            </a:fld>
            <a:endParaRPr 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egnaposto immagine diapositiva 1"/>
          <p:cNvSpPr>
            <a:spLocks noGrp="1" noRot="1" noChangeAspect="1" noTextEdit="1"/>
          </p:cNvSpPr>
          <p:nvPr>
            <p:ph type="sldImg"/>
          </p:nvPr>
        </p:nvSpPr>
        <p:spPr>
          <a:ln/>
        </p:spPr>
      </p:sp>
      <p:sp>
        <p:nvSpPr>
          <p:cNvPr id="68611" name="Segnaposto note 2"/>
          <p:cNvSpPr>
            <a:spLocks noGrp="1"/>
          </p:cNvSpPr>
          <p:nvPr>
            <p:ph type="body" idx="1"/>
          </p:nvPr>
        </p:nvSpPr>
        <p:spPr>
          <a:noFill/>
          <a:ln/>
        </p:spPr>
        <p:txBody>
          <a:bodyPr/>
          <a:lstStyle/>
          <a:p>
            <a:endParaRPr lang="it-IT" smtClean="0">
              <a:ea typeface="ＭＳ Ｐゴシック" pitchFamily="34" charset="-128"/>
            </a:endParaRPr>
          </a:p>
        </p:txBody>
      </p:sp>
      <p:sp>
        <p:nvSpPr>
          <p:cNvPr id="68612" name="Segnaposto numero diapositiva 3"/>
          <p:cNvSpPr>
            <a:spLocks noGrp="1"/>
          </p:cNvSpPr>
          <p:nvPr>
            <p:ph type="sldNum" sz="quarter" idx="5"/>
          </p:nvPr>
        </p:nvSpPr>
        <p:spPr>
          <a:noFill/>
        </p:spPr>
        <p:txBody>
          <a:bodyPr/>
          <a:lstStyle/>
          <a:p>
            <a:fld id="{322CA3F2-D0BD-428E-920A-F3733A83B80F}" type="slidenum">
              <a:rPr lang="it-IT" smtClean="0"/>
              <a:pPr/>
              <a:t>17</a:t>
            </a:fld>
            <a:endParaRPr 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a:ln/>
        </p:spPr>
      </p:sp>
      <p:sp>
        <p:nvSpPr>
          <p:cNvPr id="69635" name="Segnaposto note 2"/>
          <p:cNvSpPr>
            <a:spLocks noGrp="1"/>
          </p:cNvSpPr>
          <p:nvPr>
            <p:ph type="body" idx="1"/>
          </p:nvPr>
        </p:nvSpPr>
        <p:spPr>
          <a:noFill/>
          <a:ln/>
        </p:spPr>
        <p:txBody>
          <a:bodyPr/>
          <a:lstStyle/>
          <a:p>
            <a:endParaRPr lang="it-IT" smtClean="0">
              <a:ea typeface="ＭＳ Ｐゴシック" pitchFamily="34" charset="-128"/>
            </a:endParaRPr>
          </a:p>
        </p:txBody>
      </p:sp>
      <p:sp>
        <p:nvSpPr>
          <p:cNvPr id="69636" name="Segnaposto numero diapositiva 3"/>
          <p:cNvSpPr>
            <a:spLocks noGrp="1"/>
          </p:cNvSpPr>
          <p:nvPr>
            <p:ph type="sldNum" sz="quarter" idx="5"/>
          </p:nvPr>
        </p:nvSpPr>
        <p:spPr>
          <a:noFill/>
        </p:spPr>
        <p:txBody>
          <a:bodyPr/>
          <a:lstStyle/>
          <a:p>
            <a:fld id="{35ABC1A4-4D24-4CAB-A95A-48F86BCCD3AB}" type="slidenum">
              <a:rPr lang="it-IT" smtClean="0"/>
              <a:pPr/>
              <a:t>18</a:t>
            </a:fld>
            <a:endParaRPr 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A58D6E22-785D-4C4B-BD16-BD2E52683A57}" type="slidenum">
              <a:rPr lang="it-IT" smtClean="0"/>
              <a:pPr/>
              <a:t>19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egnaposto immagine diapositiva 1"/>
          <p:cNvSpPr>
            <a:spLocks noGrp="1" noRot="1" noChangeAspect="1" noTextEdit="1"/>
          </p:cNvSpPr>
          <p:nvPr>
            <p:ph type="sldImg"/>
          </p:nvPr>
        </p:nvSpPr>
        <p:spPr>
          <a:ln/>
        </p:spPr>
      </p:sp>
      <p:sp>
        <p:nvSpPr>
          <p:cNvPr id="67587" name="Segnaposto note 2"/>
          <p:cNvSpPr>
            <a:spLocks noGrp="1"/>
          </p:cNvSpPr>
          <p:nvPr>
            <p:ph type="body" idx="1"/>
          </p:nvPr>
        </p:nvSpPr>
        <p:spPr>
          <a:noFill/>
          <a:ln/>
        </p:spPr>
        <p:txBody>
          <a:bodyPr/>
          <a:lstStyle/>
          <a:p>
            <a:endParaRPr lang="it-IT" smtClean="0">
              <a:ea typeface="ＭＳ Ｐゴシック" pitchFamily="34" charset="-128"/>
            </a:endParaRPr>
          </a:p>
        </p:txBody>
      </p:sp>
      <p:sp>
        <p:nvSpPr>
          <p:cNvPr id="67588" name="Segnaposto numero diapositiva 3"/>
          <p:cNvSpPr>
            <a:spLocks noGrp="1"/>
          </p:cNvSpPr>
          <p:nvPr>
            <p:ph type="sldNum" sz="quarter" idx="5"/>
          </p:nvPr>
        </p:nvSpPr>
        <p:spPr>
          <a:noFill/>
        </p:spPr>
        <p:txBody>
          <a:bodyPr/>
          <a:lstStyle/>
          <a:p>
            <a:fld id="{E55B34DF-8D3F-42B7-BD40-30AEC2775123}" type="slidenum">
              <a:rPr lang="it-IT" smtClean="0"/>
              <a:pPr/>
              <a:t>2</a:t>
            </a:fld>
            <a:endParaRPr lang="it-I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a:ln/>
        </p:spPr>
      </p:sp>
      <p:sp>
        <p:nvSpPr>
          <p:cNvPr id="70659" name="Segnaposto note 2"/>
          <p:cNvSpPr>
            <a:spLocks noGrp="1"/>
          </p:cNvSpPr>
          <p:nvPr>
            <p:ph type="body" idx="1"/>
          </p:nvPr>
        </p:nvSpPr>
        <p:spPr>
          <a:noFill/>
          <a:ln/>
        </p:spPr>
        <p:txBody>
          <a:bodyPr/>
          <a:lstStyle/>
          <a:p>
            <a:endParaRPr lang="it-IT" smtClean="0">
              <a:ea typeface="ＭＳ Ｐゴシック" pitchFamily="34" charset="-128"/>
            </a:endParaRPr>
          </a:p>
        </p:txBody>
      </p:sp>
      <p:sp>
        <p:nvSpPr>
          <p:cNvPr id="70660" name="Segnaposto numero diapositiva 3"/>
          <p:cNvSpPr>
            <a:spLocks noGrp="1"/>
          </p:cNvSpPr>
          <p:nvPr>
            <p:ph type="sldNum" sz="quarter" idx="5"/>
          </p:nvPr>
        </p:nvSpPr>
        <p:spPr>
          <a:noFill/>
        </p:spPr>
        <p:txBody>
          <a:bodyPr/>
          <a:lstStyle/>
          <a:p>
            <a:fld id="{FAAE8384-499C-496C-88DC-643CB1D9536A}" type="slidenum">
              <a:rPr lang="it-IT" smtClean="0"/>
              <a:pPr/>
              <a:t>20</a:t>
            </a:fld>
            <a:endParaRPr 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a:ln/>
        </p:spPr>
      </p:sp>
      <p:sp>
        <p:nvSpPr>
          <p:cNvPr id="70659" name="Segnaposto note 2"/>
          <p:cNvSpPr>
            <a:spLocks noGrp="1"/>
          </p:cNvSpPr>
          <p:nvPr>
            <p:ph type="body" idx="1"/>
          </p:nvPr>
        </p:nvSpPr>
        <p:spPr>
          <a:noFill/>
          <a:ln/>
        </p:spPr>
        <p:txBody>
          <a:bodyPr/>
          <a:lstStyle/>
          <a:p>
            <a:endParaRPr lang="it-IT" smtClean="0">
              <a:ea typeface="ＭＳ Ｐゴシック" pitchFamily="34" charset="-128"/>
            </a:endParaRPr>
          </a:p>
        </p:txBody>
      </p:sp>
      <p:sp>
        <p:nvSpPr>
          <p:cNvPr id="70660" name="Segnaposto numero diapositiva 3"/>
          <p:cNvSpPr>
            <a:spLocks noGrp="1"/>
          </p:cNvSpPr>
          <p:nvPr>
            <p:ph type="sldNum" sz="quarter" idx="5"/>
          </p:nvPr>
        </p:nvSpPr>
        <p:spPr>
          <a:noFill/>
        </p:spPr>
        <p:txBody>
          <a:bodyPr/>
          <a:lstStyle/>
          <a:p>
            <a:fld id="{FAAE8384-499C-496C-88DC-643CB1D9536A}" type="slidenum">
              <a:rPr lang="it-IT" smtClean="0"/>
              <a:pPr/>
              <a:t>21</a:t>
            </a:fld>
            <a:endParaRPr lang="it-IT"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egnaposto immagine diapositiva 1"/>
          <p:cNvSpPr>
            <a:spLocks noGrp="1" noRot="1" noChangeAspect="1" noTextEdit="1"/>
          </p:cNvSpPr>
          <p:nvPr>
            <p:ph type="sldImg"/>
          </p:nvPr>
        </p:nvSpPr>
        <p:spPr>
          <a:ln/>
        </p:spPr>
      </p:sp>
      <p:sp>
        <p:nvSpPr>
          <p:cNvPr id="71683" name="Segnaposto note 2"/>
          <p:cNvSpPr>
            <a:spLocks noGrp="1"/>
          </p:cNvSpPr>
          <p:nvPr>
            <p:ph type="body" idx="1"/>
          </p:nvPr>
        </p:nvSpPr>
        <p:spPr>
          <a:noFill/>
          <a:ln/>
        </p:spPr>
        <p:txBody>
          <a:bodyPr/>
          <a:lstStyle/>
          <a:p>
            <a:endParaRPr lang="it-IT" smtClean="0">
              <a:ea typeface="ＭＳ Ｐゴシック" pitchFamily="34" charset="-128"/>
            </a:endParaRPr>
          </a:p>
        </p:txBody>
      </p:sp>
      <p:sp>
        <p:nvSpPr>
          <p:cNvPr id="71684" name="Segnaposto numero diapositiva 3"/>
          <p:cNvSpPr>
            <a:spLocks noGrp="1"/>
          </p:cNvSpPr>
          <p:nvPr>
            <p:ph type="sldNum" sz="quarter" idx="5"/>
          </p:nvPr>
        </p:nvSpPr>
        <p:spPr>
          <a:noFill/>
        </p:spPr>
        <p:txBody>
          <a:bodyPr/>
          <a:lstStyle/>
          <a:p>
            <a:fld id="{8D3401F3-C0F4-4740-9A0F-0FCB337C5DF9}" type="slidenum">
              <a:rPr lang="it-IT" smtClean="0"/>
              <a:pPr/>
              <a:t>22</a:t>
            </a:fld>
            <a:endParaRPr lang="it-I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egnaposto immagine diapositiva 1"/>
          <p:cNvSpPr>
            <a:spLocks noGrp="1" noRot="1" noChangeAspect="1" noTextEdit="1"/>
          </p:cNvSpPr>
          <p:nvPr>
            <p:ph type="sldImg"/>
          </p:nvPr>
        </p:nvSpPr>
        <p:spPr>
          <a:ln/>
        </p:spPr>
      </p:sp>
      <p:sp>
        <p:nvSpPr>
          <p:cNvPr id="72707" name="Segnaposto note 2"/>
          <p:cNvSpPr>
            <a:spLocks noGrp="1"/>
          </p:cNvSpPr>
          <p:nvPr>
            <p:ph type="body" idx="1"/>
          </p:nvPr>
        </p:nvSpPr>
        <p:spPr>
          <a:noFill/>
          <a:ln/>
        </p:spPr>
        <p:txBody>
          <a:bodyPr/>
          <a:lstStyle/>
          <a:p>
            <a:endParaRPr lang="it-IT" smtClean="0">
              <a:ea typeface="ＭＳ Ｐゴシック" pitchFamily="34" charset="-128"/>
            </a:endParaRPr>
          </a:p>
        </p:txBody>
      </p:sp>
      <p:sp>
        <p:nvSpPr>
          <p:cNvPr id="72708" name="Segnaposto numero diapositiva 3"/>
          <p:cNvSpPr>
            <a:spLocks noGrp="1"/>
          </p:cNvSpPr>
          <p:nvPr>
            <p:ph type="sldNum" sz="quarter" idx="5"/>
          </p:nvPr>
        </p:nvSpPr>
        <p:spPr>
          <a:noFill/>
        </p:spPr>
        <p:txBody>
          <a:bodyPr/>
          <a:lstStyle/>
          <a:p>
            <a:fld id="{155CA486-83A0-4213-8ED2-0EC092DE6C79}" type="slidenum">
              <a:rPr lang="it-IT" smtClean="0"/>
              <a:pPr/>
              <a:t>23</a:t>
            </a:fld>
            <a:endParaRPr lang="it-IT"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egnaposto immagine diapositiva 1"/>
          <p:cNvSpPr>
            <a:spLocks noGrp="1" noRot="1" noChangeAspect="1" noTextEdit="1"/>
          </p:cNvSpPr>
          <p:nvPr>
            <p:ph type="sldImg"/>
          </p:nvPr>
        </p:nvSpPr>
        <p:spPr>
          <a:ln/>
        </p:spPr>
      </p:sp>
      <p:sp>
        <p:nvSpPr>
          <p:cNvPr id="73731" name="Segnaposto note 2"/>
          <p:cNvSpPr>
            <a:spLocks noGrp="1"/>
          </p:cNvSpPr>
          <p:nvPr>
            <p:ph type="body" idx="1"/>
          </p:nvPr>
        </p:nvSpPr>
        <p:spPr>
          <a:noFill/>
          <a:ln/>
        </p:spPr>
        <p:txBody>
          <a:bodyPr/>
          <a:lstStyle/>
          <a:p>
            <a:r>
              <a:rPr lang="it-IT" smtClean="0">
                <a:ea typeface="ＭＳ Ｐゴシック" pitchFamily="34" charset="-128"/>
              </a:rPr>
              <a:t>Il Sod seeding e minimum tillage sono sconsigliabili (ovvero presentano forti limitazioni) in suoli con problemi strutturali rilevanti legati alla presenza di argille di scarsa qualità (caolinite). Tali suoli tendono infatti ad un progressivo compattamento per cui l’aratura, seguita con immediatezza dalle lavorazioni di affinamento e dalla semina, si rivela essenziale per il ripristino delle condizioni di arieggiamento idonee allo sviluppo ottimale degli apparati radicali. Analogo compattamento viene manifestato da suoli in cui prevalgono la sabbia fine e il limo. </a:t>
            </a:r>
          </a:p>
          <a:p>
            <a:r>
              <a:rPr lang="it-IT" smtClean="0">
                <a:ea typeface="ＭＳ Ｐゴシック" pitchFamily="34" charset="-128"/>
              </a:rPr>
              <a:t>Alla regola generale di evitare il sod seeding o il minimum tillage nei suoli che tendono al compattamento, un’eccezione di rilievo è data da colture con apparato radicale fittonante potente che sia in grado di spingersi in profondità anche in presenza di compattamento sensibile; è il caso questo della soia,  mentre per quanto riguarda la medica possono insorgere problemi nel primo anno dopo la quando l’apparato radicale non è ancora pienamente sviluppato. Particolarmente sensibili sono poi colture come il mais, le quali in presenza di fenomeni di compattamento tendono a limitare l’apparato radicale ai primi strati del suolo, il che conferisce alla coltura elevata sensibilità alla carenza idrica e scarsa capacità di assorbimento degli elementi nutritivi presenti nel terreno.</a:t>
            </a:r>
          </a:p>
          <a:p>
            <a:r>
              <a:rPr lang="it-IT" smtClean="0">
                <a:ea typeface="ＭＳ Ｐゴシック" pitchFamily="34" charset="-128"/>
              </a:rPr>
              <a:t>In sostanza il sod seeding e il minimum tillage sono da privilegiare in terreni argillosi di buona qualità (argille espandibili come la montmorillonite) e cioè con capacità di autoripristino della struttura originaria. Ci si riferisce qui ai suoli in cui si assiste durante la stagione estiva alla comparsa di crepacciature che tuttavia scompaiono con le piogge autunnali in virtù della capacità del suolo di ripristinare la propria  struttura</a:t>
            </a:r>
          </a:p>
        </p:txBody>
      </p:sp>
      <p:sp>
        <p:nvSpPr>
          <p:cNvPr id="73732" name="Segnaposto numero diapositiva 3"/>
          <p:cNvSpPr>
            <a:spLocks noGrp="1"/>
          </p:cNvSpPr>
          <p:nvPr>
            <p:ph type="sldNum" sz="quarter" idx="5"/>
          </p:nvPr>
        </p:nvSpPr>
        <p:spPr>
          <a:noFill/>
        </p:spPr>
        <p:txBody>
          <a:bodyPr/>
          <a:lstStyle/>
          <a:p>
            <a:fld id="{D3F6D8D0-08D9-4240-B3FA-40131D9C609B}" type="slidenum">
              <a:rPr lang="it-IT" smtClean="0"/>
              <a:pPr/>
              <a:t>24</a:t>
            </a:fld>
            <a:endParaRPr lang="it-IT"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egnaposto immagine diapositiva 1"/>
          <p:cNvSpPr>
            <a:spLocks noGrp="1" noRot="1" noChangeAspect="1" noTextEdit="1"/>
          </p:cNvSpPr>
          <p:nvPr>
            <p:ph type="sldImg"/>
          </p:nvPr>
        </p:nvSpPr>
        <p:spPr>
          <a:ln/>
        </p:spPr>
      </p:sp>
      <p:sp>
        <p:nvSpPr>
          <p:cNvPr id="74755" name="Segnaposto note 2"/>
          <p:cNvSpPr>
            <a:spLocks noGrp="1"/>
          </p:cNvSpPr>
          <p:nvPr>
            <p:ph type="body" idx="1"/>
          </p:nvPr>
        </p:nvSpPr>
        <p:spPr>
          <a:noFill/>
          <a:ln/>
        </p:spPr>
        <p:txBody>
          <a:bodyPr/>
          <a:lstStyle/>
          <a:p>
            <a:endParaRPr lang="it-IT" smtClean="0">
              <a:ea typeface="ＭＳ Ｐゴシック" pitchFamily="34" charset="-128"/>
            </a:endParaRPr>
          </a:p>
        </p:txBody>
      </p:sp>
      <p:sp>
        <p:nvSpPr>
          <p:cNvPr id="74756" name="Segnaposto numero diapositiva 3"/>
          <p:cNvSpPr>
            <a:spLocks noGrp="1"/>
          </p:cNvSpPr>
          <p:nvPr>
            <p:ph type="sldNum" sz="quarter" idx="5"/>
          </p:nvPr>
        </p:nvSpPr>
        <p:spPr>
          <a:noFill/>
        </p:spPr>
        <p:txBody>
          <a:bodyPr/>
          <a:lstStyle/>
          <a:p>
            <a:fld id="{208C31C5-229A-4EEF-8B7A-0A00549EF48E}" type="slidenum">
              <a:rPr lang="it-IT" smtClean="0"/>
              <a:pPr/>
              <a:t>25</a:t>
            </a:fld>
            <a:endParaRPr lang="it-IT"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egnaposto immagine diapositiva 1"/>
          <p:cNvSpPr>
            <a:spLocks noGrp="1" noRot="1" noChangeAspect="1" noTextEdit="1"/>
          </p:cNvSpPr>
          <p:nvPr>
            <p:ph type="sldImg"/>
          </p:nvPr>
        </p:nvSpPr>
        <p:spPr>
          <a:ln/>
        </p:spPr>
      </p:sp>
      <p:sp>
        <p:nvSpPr>
          <p:cNvPr id="75779" name="Segnaposto note 2"/>
          <p:cNvSpPr>
            <a:spLocks noGrp="1"/>
          </p:cNvSpPr>
          <p:nvPr>
            <p:ph type="body" idx="1"/>
          </p:nvPr>
        </p:nvSpPr>
        <p:spPr>
          <a:noFill/>
          <a:ln/>
        </p:spPr>
        <p:txBody>
          <a:bodyPr/>
          <a:lstStyle/>
          <a:p>
            <a:endParaRPr lang="it-IT" smtClean="0">
              <a:ea typeface="ＭＳ Ｐゴシック" pitchFamily="34" charset="-128"/>
            </a:endParaRPr>
          </a:p>
        </p:txBody>
      </p:sp>
      <p:sp>
        <p:nvSpPr>
          <p:cNvPr id="75780" name="Segnaposto numero diapositiva 3"/>
          <p:cNvSpPr>
            <a:spLocks noGrp="1"/>
          </p:cNvSpPr>
          <p:nvPr>
            <p:ph type="sldNum" sz="quarter" idx="5"/>
          </p:nvPr>
        </p:nvSpPr>
        <p:spPr>
          <a:noFill/>
        </p:spPr>
        <p:txBody>
          <a:bodyPr/>
          <a:lstStyle/>
          <a:p>
            <a:fld id="{EF497FC5-BFE6-449D-B8D9-C16FB71B3E6E}" type="slidenum">
              <a:rPr lang="it-IT" smtClean="0"/>
              <a:pPr/>
              <a:t>26</a:t>
            </a:fld>
            <a:endParaRPr lang="it-IT"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egnaposto immagine diapositiva 1"/>
          <p:cNvSpPr>
            <a:spLocks noGrp="1" noRot="1" noChangeAspect="1" noTextEdit="1"/>
          </p:cNvSpPr>
          <p:nvPr>
            <p:ph type="sldImg"/>
          </p:nvPr>
        </p:nvSpPr>
        <p:spPr>
          <a:ln/>
        </p:spPr>
      </p:sp>
      <p:sp>
        <p:nvSpPr>
          <p:cNvPr id="77827" name="Segnaposto note 2"/>
          <p:cNvSpPr>
            <a:spLocks noGrp="1"/>
          </p:cNvSpPr>
          <p:nvPr>
            <p:ph type="body" idx="1"/>
          </p:nvPr>
        </p:nvSpPr>
        <p:spPr>
          <a:noFill/>
          <a:ln/>
        </p:spPr>
        <p:txBody>
          <a:bodyPr/>
          <a:lstStyle/>
          <a:p>
            <a:endParaRPr lang="it-IT" smtClean="0">
              <a:ea typeface="ＭＳ Ｐゴシック" pitchFamily="34" charset="-128"/>
            </a:endParaRPr>
          </a:p>
        </p:txBody>
      </p:sp>
      <p:sp>
        <p:nvSpPr>
          <p:cNvPr id="77828" name="Segnaposto numero diapositiva 3"/>
          <p:cNvSpPr>
            <a:spLocks noGrp="1"/>
          </p:cNvSpPr>
          <p:nvPr>
            <p:ph type="sldNum" sz="quarter" idx="5"/>
          </p:nvPr>
        </p:nvSpPr>
        <p:spPr>
          <a:noFill/>
        </p:spPr>
        <p:txBody>
          <a:bodyPr/>
          <a:lstStyle/>
          <a:p>
            <a:fld id="{BCE5E53E-A6EE-4B74-84BE-17A8AFF0B0D8}" type="slidenum">
              <a:rPr lang="it-IT" smtClean="0"/>
              <a:pPr/>
              <a:t>27</a:t>
            </a:fld>
            <a:endParaRPr lang="it-IT"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A58D6E22-785D-4C4B-BD16-BD2E52683A57}" type="slidenum">
              <a:rPr lang="it-IT" smtClean="0"/>
              <a:pPr/>
              <a:t>28</a:t>
            </a:fld>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egnaposto immagine diapositiva 1"/>
          <p:cNvSpPr>
            <a:spLocks noGrp="1" noRot="1" noChangeAspect="1" noTextEdit="1"/>
          </p:cNvSpPr>
          <p:nvPr>
            <p:ph type="sldImg"/>
          </p:nvPr>
        </p:nvSpPr>
        <p:spPr>
          <a:ln/>
        </p:spPr>
      </p:sp>
      <p:sp>
        <p:nvSpPr>
          <p:cNvPr id="77827" name="Segnaposto note 2"/>
          <p:cNvSpPr>
            <a:spLocks noGrp="1"/>
          </p:cNvSpPr>
          <p:nvPr>
            <p:ph type="body" idx="1"/>
          </p:nvPr>
        </p:nvSpPr>
        <p:spPr>
          <a:noFill/>
          <a:ln/>
        </p:spPr>
        <p:txBody>
          <a:bodyPr/>
          <a:lstStyle/>
          <a:p>
            <a:endParaRPr lang="it-IT" smtClean="0">
              <a:ea typeface="ＭＳ Ｐゴシック" pitchFamily="34" charset="-128"/>
            </a:endParaRPr>
          </a:p>
        </p:txBody>
      </p:sp>
      <p:sp>
        <p:nvSpPr>
          <p:cNvPr id="77828" name="Segnaposto numero diapositiva 3"/>
          <p:cNvSpPr>
            <a:spLocks noGrp="1"/>
          </p:cNvSpPr>
          <p:nvPr>
            <p:ph type="sldNum" sz="quarter" idx="5"/>
          </p:nvPr>
        </p:nvSpPr>
        <p:spPr>
          <a:noFill/>
        </p:spPr>
        <p:txBody>
          <a:bodyPr/>
          <a:lstStyle/>
          <a:p>
            <a:fld id="{BCE5E53E-A6EE-4B74-84BE-17A8AFF0B0D8}" type="slidenum">
              <a:rPr lang="it-IT" smtClean="0"/>
              <a:pPr/>
              <a:t>29</a:t>
            </a:fld>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A58D6E22-785D-4C4B-BD16-BD2E52683A57}" type="slidenum">
              <a:rPr lang="it-IT" smtClean="0"/>
              <a:pPr/>
              <a:t>3</a:t>
            </a:fld>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egnaposto immagine diapositiva 1"/>
          <p:cNvSpPr>
            <a:spLocks noGrp="1" noRot="1" noChangeAspect="1" noTextEdit="1"/>
          </p:cNvSpPr>
          <p:nvPr>
            <p:ph type="sldImg"/>
          </p:nvPr>
        </p:nvSpPr>
        <p:spPr>
          <a:ln/>
        </p:spPr>
      </p:sp>
      <p:sp>
        <p:nvSpPr>
          <p:cNvPr id="77827" name="Segnaposto note 2"/>
          <p:cNvSpPr>
            <a:spLocks noGrp="1"/>
          </p:cNvSpPr>
          <p:nvPr>
            <p:ph type="body" idx="1"/>
          </p:nvPr>
        </p:nvSpPr>
        <p:spPr>
          <a:noFill/>
          <a:ln/>
        </p:spPr>
        <p:txBody>
          <a:bodyPr/>
          <a:lstStyle/>
          <a:p>
            <a:endParaRPr lang="it-IT" smtClean="0">
              <a:ea typeface="ＭＳ Ｐゴシック" pitchFamily="34" charset="-128"/>
            </a:endParaRPr>
          </a:p>
        </p:txBody>
      </p:sp>
      <p:sp>
        <p:nvSpPr>
          <p:cNvPr id="77828" name="Segnaposto numero diapositiva 3"/>
          <p:cNvSpPr>
            <a:spLocks noGrp="1"/>
          </p:cNvSpPr>
          <p:nvPr>
            <p:ph type="sldNum" sz="quarter" idx="5"/>
          </p:nvPr>
        </p:nvSpPr>
        <p:spPr>
          <a:noFill/>
        </p:spPr>
        <p:txBody>
          <a:bodyPr/>
          <a:lstStyle/>
          <a:p>
            <a:fld id="{BCE5E53E-A6EE-4B74-84BE-17A8AFF0B0D8}" type="slidenum">
              <a:rPr lang="it-IT" smtClean="0"/>
              <a:pPr/>
              <a:t>30</a:t>
            </a:fld>
            <a:endParaRPr lang="it-IT"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egnaposto immagine diapositiva 1"/>
          <p:cNvSpPr>
            <a:spLocks noGrp="1" noRot="1" noChangeAspect="1" noTextEdit="1"/>
          </p:cNvSpPr>
          <p:nvPr>
            <p:ph type="sldImg"/>
          </p:nvPr>
        </p:nvSpPr>
        <p:spPr>
          <a:ln/>
        </p:spPr>
      </p:sp>
      <p:sp>
        <p:nvSpPr>
          <p:cNvPr id="77827" name="Segnaposto note 2"/>
          <p:cNvSpPr>
            <a:spLocks noGrp="1"/>
          </p:cNvSpPr>
          <p:nvPr>
            <p:ph type="body" idx="1"/>
          </p:nvPr>
        </p:nvSpPr>
        <p:spPr>
          <a:noFill/>
          <a:ln/>
        </p:spPr>
        <p:txBody>
          <a:bodyPr/>
          <a:lstStyle/>
          <a:p>
            <a:endParaRPr lang="it-IT" smtClean="0">
              <a:ea typeface="ＭＳ Ｐゴシック" pitchFamily="34" charset="-128"/>
            </a:endParaRPr>
          </a:p>
        </p:txBody>
      </p:sp>
      <p:sp>
        <p:nvSpPr>
          <p:cNvPr id="77828" name="Segnaposto numero diapositiva 3"/>
          <p:cNvSpPr>
            <a:spLocks noGrp="1"/>
          </p:cNvSpPr>
          <p:nvPr>
            <p:ph type="sldNum" sz="quarter" idx="5"/>
          </p:nvPr>
        </p:nvSpPr>
        <p:spPr>
          <a:noFill/>
        </p:spPr>
        <p:txBody>
          <a:bodyPr/>
          <a:lstStyle/>
          <a:p>
            <a:fld id="{BCE5E53E-A6EE-4B74-84BE-17A8AFF0B0D8}" type="slidenum">
              <a:rPr lang="it-IT" smtClean="0"/>
              <a:pPr/>
              <a:t>31</a:t>
            </a:fld>
            <a:endParaRPr lang="it-IT"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egnaposto immagine diapositiva 1"/>
          <p:cNvSpPr>
            <a:spLocks noGrp="1" noRot="1" noChangeAspect="1" noTextEdit="1"/>
          </p:cNvSpPr>
          <p:nvPr>
            <p:ph type="sldImg"/>
          </p:nvPr>
        </p:nvSpPr>
        <p:spPr>
          <a:ln/>
        </p:spPr>
      </p:sp>
      <p:sp>
        <p:nvSpPr>
          <p:cNvPr id="76803" name="Segnaposto note 2"/>
          <p:cNvSpPr>
            <a:spLocks noGrp="1"/>
          </p:cNvSpPr>
          <p:nvPr>
            <p:ph type="body" idx="1"/>
          </p:nvPr>
        </p:nvSpPr>
        <p:spPr>
          <a:noFill/>
          <a:ln/>
        </p:spPr>
        <p:txBody>
          <a:bodyPr/>
          <a:lstStyle/>
          <a:p>
            <a:endParaRPr lang="it-IT" smtClean="0">
              <a:ea typeface="ＭＳ Ｐゴシック" pitchFamily="34" charset="-128"/>
            </a:endParaRPr>
          </a:p>
        </p:txBody>
      </p:sp>
      <p:sp>
        <p:nvSpPr>
          <p:cNvPr id="76804" name="Segnaposto numero diapositiva 3"/>
          <p:cNvSpPr>
            <a:spLocks noGrp="1"/>
          </p:cNvSpPr>
          <p:nvPr>
            <p:ph type="sldNum" sz="quarter" idx="5"/>
          </p:nvPr>
        </p:nvSpPr>
        <p:spPr>
          <a:noFill/>
        </p:spPr>
        <p:txBody>
          <a:bodyPr/>
          <a:lstStyle/>
          <a:p>
            <a:fld id="{93A2FD0C-84F8-4F84-A1DE-7928428C38A4}" type="slidenum">
              <a:rPr lang="it-IT" smtClean="0"/>
              <a:pPr/>
              <a:t>32</a:t>
            </a:fld>
            <a:endParaRPr lang="it-IT"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egnaposto immagine diapositiva 1"/>
          <p:cNvSpPr>
            <a:spLocks noGrp="1" noRot="1" noChangeAspect="1" noTextEdit="1"/>
          </p:cNvSpPr>
          <p:nvPr>
            <p:ph type="sldImg"/>
          </p:nvPr>
        </p:nvSpPr>
        <p:spPr>
          <a:ln/>
        </p:spPr>
      </p:sp>
      <p:sp>
        <p:nvSpPr>
          <p:cNvPr id="76803" name="Segnaposto note 2"/>
          <p:cNvSpPr>
            <a:spLocks noGrp="1"/>
          </p:cNvSpPr>
          <p:nvPr>
            <p:ph type="body" idx="1"/>
          </p:nvPr>
        </p:nvSpPr>
        <p:spPr>
          <a:noFill/>
          <a:ln/>
        </p:spPr>
        <p:txBody>
          <a:bodyPr/>
          <a:lstStyle/>
          <a:p>
            <a:endParaRPr lang="it-IT" smtClean="0">
              <a:ea typeface="ＭＳ Ｐゴシック" pitchFamily="34" charset="-128"/>
            </a:endParaRPr>
          </a:p>
        </p:txBody>
      </p:sp>
      <p:sp>
        <p:nvSpPr>
          <p:cNvPr id="76804" name="Segnaposto numero diapositiva 3"/>
          <p:cNvSpPr>
            <a:spLocks noGrp="1"/>
          </p:cNvSpPr>
          <p:nvPr>
            <p:ph type="sldNum" sz="quarter" idx="5"/>
          </p:nvPr>
        </p:nvSpPr>
        <p:spPr>
          <a:noFill/>
        </p:spPr>
        <p:txBody>
          <a:bodyPr/>
          <a:lstStyle/>
          <a:p>
            <a:fld id="{93A2FD0C-84F8-4F84-A1DE-7928428C38A4}" type="slidenum">
              <a:rPr lang="it-IT" smtClean="0"/>
              <a:pPr/>
              <a:t>33</a:t>
            </a:fld>
            <a:endParaRPr lang="it-IT"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egnaposto immagine diapositiva 1"/>
          <p:cNvSpPr>
            <a:spLocks noGrp="1" noRot="1" noChangeAspect="1" noTextEdit="1"/>
          </p:cNvSpPr>
          <p:nvPr>
            <p:ph type="sldImg"/>
          </p:nvPr>
        </p:nvSpPr>
        <p:spPr>
          <a:ln/>
        </p:spPr>
      </p:sp>
      <p:sp>
        <p:nvSpPr>
          <p:cNvPr id="77827" name="Segnaposto note 2"/>
          <p:cNvSpPr>
            <a:spLocks noGrp="1"/>
          </p:cNvSpPr>
          <p:nvPr>
            <p:ph type="body" idx="1"/>
          </p:nvPr>
        </p:nvSpPr>
        <p:spPr>
          <a:noFill/>
          <a:ln/>
        </p:spPr>
        <p:txBody>
          <a:bodyPr/>
          <a:lstStyle/>
          <a:p>
            <a:endParaRPr lang="it-IT" smtClean="0">
              <a:ea typeface="ＭＳ Ｐゴシック" pitchFamily="34" charset="-128"/>
            </a:endParaRPr>
          </a:p>
        </p:txBody>
      </p:sp>
      <p:sp>
        <p:nvSpPr>
          <p:cNvPr id="77828" name="Segnaposto numero diapositiva 3"/>
          <p:cNvSpPr>
            <a:spLocks noGrp="1"/>
          </p:cNvSpPr>
          <p:nvPr>
            <p:ph type="sldNum" sz="quarter" idx="5"/>
          </p:nvPr>
        </p:nvSpPr>
        <p:spPr>
          <a:noFill/>
        </p:spPr>
        <p:txBody>
          <a:bodyPr/>
          <a:lstStyle/>
          <a:p>
            <a:fld id="{BCE5E53E-A6EE-4B74-84BE-17A8AFF0B0D8}" type="slidenum">
              <a:rPr lang="it-IT" smtClean="0"/>
              <a:pPr/>
              <a:t>34</a:t>
            </a:fld>
            <a:endParaRPr lang="it-IT"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egnaposto immagine diapositiva 1"/>
          <p:cNvSpPr>
            <a:spLocks noGrp="1" noRot="1" noChangeAspect="1" noTextEdit="1"/>
          </p:cNvSpPr>
          <p:nvPr>
            <p:ph type="sldImg"/>
          </p:nvPr>
        </p:nvSpPr>
        <p:spPr>
          <a:ln/>
        </p:spPr>
      </p:sp>
      <p:sp>
        <p:nvSpPr>
          <p:cNvPr id="77827" name="Segnaposto note 2"/>
          <p:cNvSpPr>
            <a:spLocks noGrp="1"/>
          </p:cNvSpPr>
          <p:nvPr>
            <p:ph type="body" idx="1"/>
          </p:nvPr>
        </p:nvSpPr>
        <p:spPr>
          <a:noFill/>
          <a:ln/>
        </p:spPr>
        <p:txBody>
          <a:bodyPr/>
          <a:lstStyle/>
          <a:p>
            <a:endParaRPr lang="it-IT" smtClean="0">
              <a:ea typeface="ＭＳ Ｐゴシック" pitchFamily="34" charset="-128"/>
            </a:endParaRPr>
          </a:p>
        </p:txBody>
      </p:sp>
      <p:sp>
        <p:nvSpPr>
          <p:cNvPr id="77828" name="Segnaposto numero diapositiva 3"/>
          <p:cNvSpPr>
            <a:spLocks noGrp="1"/>
          </p:cNvSpPr>
          <p:nvPr>
            <p:ph type="sldNum" sz="quarter" idx="5"/>
          </p:nvPr>
        </p:nvSpPr>
        <p:spPr>
          <a:noFill/>
        </p:spPr>
        <p:txBody>
          <a:bodyPr/>
          <a:lstStyle/>
          <a:p>
            <a:fld id="{BCE5E53E-A6EE-4B74-84BE-17A8AFF0B0D8}" type="slidenum">
              <a:rPr lang="it-IT" smtClean="0"/>
              <a:pPr/>
              <a:t>35</a:t>
            </a:fld>
            <a:endParaRPr lang="it-IT"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egnaposto immagine diapositiva 1"/>
          <p:cNvSpPr>
            <a:spLocks noGrp="1" noRot="1" noChangeAspect="1" noTextEdit="1"/>
          </p:cNvSpPr>
          <p:nvPr>
            <p:ph type="sldImg"/>
          </p:nvPr>
        </p:nvSpPr>
        <p:spPr>
          <a:ln/>
        </p:spPr>
      </p:sp>
      <p:sp>
        <p:nvSpPr>
          <p:cNvPr id="77827" name="Segnaposto note 2"/>
          <p:cNvSpPr>
            <a:spLocks noGrp="1"/>
          </p:cNvSpPr>
          <p:nvPr>
            <p:ph type="body" idx="1"/>
          </p:nvPr>
        </p:nvSpPr>
        <p:spPr>
          <a:noFill/>
          <a:ln/>
        </p:spPr>
        <p:txBody>
          <a:bodyPr/>
          <a:lstStyle/>
          <a:p>
            <a:endParaRPr lang="it-IT" smtClean="0">
              <a:ea typeface="ＭＳ Ｐゴシック" pitchFamily="34" charset="-128"/>
            </a:endParaRPr>
          </a:p>
        </p:txBody>
      </p:sp>
      <p:sp>
        <p:nvSpPr>
          <p:cNvPr id="77828" name="Segnaposto numero diapositiva 3"/>
          <p:cNvSpPr>
            <a:spLocks noGrp="1"/>
          </p:cNvSpPr>
          <p:nvPr>
            <p:ph type="sldNum" sz="quarter" idx="5"/>
          </p:nvPr>
        </p:nvSpPr>
        <p:spPr>
          <a:noFill/>
        </p:spPr>
        <p:txBody>
          <a:bodyPr/>
          <a:lstStyle/>
          <a:p>
            <a:fld id="{BCE5E53E-A6EE-4B74-84BE-17A8AFF0B0D8}" type="slidenum">
              <a:rPr lang="it-IT" smtClean="0"/>
              <a:pPr/>
              <a:t>36</a:t>
            </a:fld>
            <a:endParaRPr lang="it-IT"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egnaposto immagine diapositiva 1"/>
          <p:cNvSpPr>
            <a:spLocks noGrp="1" noRot="1" noChangeAspect="1" noTextEdit="1"/>
          </p:cNvSpPr>
          <p:nvPr>
            <p:ph type="sldImg"/>
          </p:nvPr>
        </p:nvSpPr>
        <p:spPr>
          <a:ln/>
        </p:spPr>
      </p:sp>
      <p:sp>
        <p:nvSpPr>
          <p:cNvPr id="77827" name="Segnaposto note 2"/>
          <p:cNvSpPr>
            <a:spLocks noGrp="1"/>
          </p:cNvSpPr>
          <p:nvPr>
            <p:ph type="body" idx="1"/>
          </p:nvPr>
        </p:nvSpPr>
        <p:spPr>
          <a:noFill/>
          <a:ln/>
        </p:spPr>
        <p:txBody>
          <a:bodyPr/>
          <a:lstStyle/>
          <a:p>
            <a:endParaRPr lang="it-IT" smtClean="0">
              <a:ea typeface="ＭＳ Ｐゴシック" pitchFamily="34" charset="-128"/>
            </a:endParaRPr>
          </a:p>
        </p:txBody>
      </p:sp>
      <p:sp>
        <p:nvSpPr>
          <p:cNvPr id="77828" name="Segnaposto numero diapositiva 3"/>
          <p:cNvSpPr>
            <a:spLocks noGrp="1"/>
          </p:cNvSpPr>
          <p:nvPr>
            <p:ph type="sldNum" sz="quarter" idx="5"/>
          </p:nvPr>
        </p:nvSpPr>
        <p:spPr>
          <a:noFill/>
        </p:spPr>
        <p:txBody>
          <a:bodyPr/>
          <a:lstStyle/>
          <a:p>
            <a:fld id="{BCE5E53E-A6EE-4B74-84BE-17A8AFF0B0D8}" type="slidenum">
              <a:rPr lang="it-IT" smtClean="0"/>
              <a:pPr/>
              <a:t>37</a:t>
            </a:fld>
            <a:endParaRPr lang="it-IT"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egnaposto immagine diapositiva 1"/>
          <p:cNvSpPr>
            <a:spLocks noGrp="1" noRot="1" noChangeAspect="1" noTextEdit="1"/>
          </p:cNvSpPr>
          <p:nvPr>
            <p:ph type="sldImg"/>
          </p:nvPr>
        </p:nvSpPr>
        <p:spPr>
          <a:ln/>
        </p:spPr>
      </p:sp>
      <p:sp>
        <p:nvSpPr>
          <p:cNvPr id="79875" name="Segnaposto note 2"/>
          <p:cNvSpPr>
            <a:spLocks noGrp="1"/>
          </p:cNvSpPr>
          <p:nvPr>
            <p:ph type="body" idx="1"/>
          </p:nvPr>
        </p:nvSpPr>
        <p:spPr>
          <a:noFill/>
          <a:ln/>
        </p:spPr>
        <p:txBody>
          <a:bodyPr/>
          <a:lstStyle/>
          <a:p>
            <a:endParaRPr lang="it-IT" smtClean="0">
              <a:ea typeface="ＭＳ Ｐゴシック" pitchFamily="34" charset="-128"/>
            </a:endParaRPr>
          </a:p>
        </p:txBody>
      </p:sp>
      <p:sp>
        <p:nvSpPr>
          <p:cNvPr id="79876" name="Segnaposto numero diapositiva 3"/>
          <p:cNvSpPr>
            <a:spLocks noGrp="1"/>
          </p:cNvSpPr>
          <p:nvPr>
            <p:ph type="sldNum" sz="quarter" idx="5"/>
          </p:nvPr>
        </p:nvSpPr>
        <p:spPr>
          <a:noFill/>
        </p:spPr>
        <p:txBody>
          <a:bodyPr/>
          <a:lstStyle/>
          <a:p>
            <a:fld id="{3FEC43BD-5226-4FDA-A3A8-98E98298E60F}" type="slidenum">
              <a:rPr lang="it-IT" smtClean="0"/>
              <a:pPr/>
              <a:t>38</a:t>
            </a:fld>
            <a:endParaRPr lang="it-IT"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egnaposto immagine diapositiva 1"/>
          <p:cNvSpPr>
            <a:spLocks noGrp="1" noRot="1" noChangeAspect="1" noTextEdit="1"/>
          </p:cNvSpPr>
          <p:nvPr>
            <p:ph type="sldImg"/>
          </p:nvPr>
        </p:nvSpPr>
        <p:spPr>
          <a:ln/>
        </p:spPr>
      </p:sp>
      <p:sp>
        <p:nvSpPr>
          <p:cNvPr id="80899" name="Segnaposto note 2"/>
          <p:cNvSpPr>
            <a:spLocks noGrp="1"/>
          </p:cNvSpPr>
          <p:nvPr>
            <p:ph type="body" idx="1"/>
          </p:nvPr>
        </p:nvSpPr>
        <p:spPr>
          <a:noFill/>
          <a:ln/>
        </p:spPr>
        <p:txBody>
          <a:bodyPr/>
          <a:lstStyle/>
          <a:p>
            <a:endParaRPr lang="it-IT" smtClean="0">
              <a:ea typeface="ＭＳ Ｐゴシック" pitchFamily="34" charset="-128"/>
            </a:endParaRPr>
          </a:p>
        </p:txBody>
      </p:sp>
      <p:sp>
        <p:nvSpPr>
          <p:cNvPr id="80900" name="Segnaposto numero diapositiva 3"/>
          <p:cNvSpPr>
            <a:spLocks noGrp="1"/>
          </p:cNvSpPr>
          <p:nvPr>
            <p:ph type="sldNum" sz="quarter" idx="5"/>
          </p:nvPr>
        </p:nvSpPr>
        <p:spPr>
          <a:noFill/>
        </p:spPr>
        <p:txBody>
          <a:bodyPr/>
          <a:lstStyle/>
          <a:p>
            <a:fld id="{BA962C81-701A-423B-9644-4C5FC20F29D6}" type="slidenum">
              <a:rPr lang="it-IT" smtClean="0"/>
              <a:pPr/>
              <a:t>39</a:t>
            </a:fld>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egnaposto immagine diapositiva 1"/>
          <p:cNvSpPr>
            <a:spLocks noGrp="1" noRot="1" noChangeAspect="1" noTextEdit="1"/>
          </p:cNvSpPr>
          <p:nvPr>
            <p:ph type="sldImg"/>
          </p:nvPr>
        </p:nvSpPr>
        <p:spPr>
          <a:ln/>
        </p:spPr>
      </p:sp>
      <p:sp>
        <p:nvSpPr>
          <p:cNvPr id="65539" name="Segnaposto note 2"/>
          <p:cNvSpPr>
            <a:spLocks noGrp="1"/>
          </p:cNvSpPr>
          <p:nvPr>
            <p:ph type="body" idx="1"/>
          </p:nvPr>
        </p:nvSpPr>
        <p:spPr>
          <a:noFill/>
          <a:ln/>
        </p:spPr>
        <p:txBody>
          <a:bodyPr/>
          <a:lstStyle/>
          <a:p>
            <a:endParaRPr lang="it-IT" smtClean="0">
              <a:ea typeface="ＭＳ Ｐゴシック" pitchFamily="34" charset="-128"/>
            </a:endParaRPr>
          </a:p>
        </p:txBody>
      </p:sp>
      <p:sp>
        <p:nvSpPr>
          <p:cNvPr id="65540" name="Segnaposto numero diapositiva 3"/>
          <p:cNvSpPr>
            <a:spLocks noGrp="1"/>
          </p:cNvSpPr>
          <p:nvPr>
            <p:ph type="sldNum" sz="quarter" idx="5"/>
          </p:nvPr>
        </p:nvSpPr>
        <p:spPr>
          <a:noFill/>
        </p:spPr>
        <p:txBody>
          <a:bodyPr/>
          <a:lstStyle/>
          <a:p>
            <a:fld id="{068ED406-CB31-44C4-91C1-95A021ED049C}" type="slidenum">
              <a:rPr lang="it-IT" smtClean="0"/>
              <a:pPr/>
              <a:t>4</a:t>
            </a:fld>
            <a:endParaRPr lang="it-IT"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23533735-9081-43EB-ABEC-C71983C9B231}" type="slidenum">
              <a:rPr lang="it-IT" smtClean="0"/>
              <a:pPr>
                <a:defRPr/>
              </a:pPr>
              <a:t>40</a:t>
            </a:fld>
            <a:endParaRPr lang="it-IT"/>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egnaposto immagine diapositiva 1"/>
          <p:cNvSpPr>
            <a:spLocks noGrp="1" noRot="1" noChangeAspect="1" noTextEdit="1"/>
          </p:cNvSpPr>
          <p:nvPr>
            <p:ph type="sldImg"/>
          </p:nvPr>
        </p:nvSpPr>
        <p:spPr>
          <a:ln/>
        </p:spPr>
      </p:sp>
      <p:sp>
        <p:nvSpPr>
          <p:cNvPr id="88067" name="Segnaposto note 2"/>
          <p:cNvSpPr>
            <a:spLocks noGrp="1"/>
          </p:cNvSpPr>
          <p:nvPr>
            <p:ph type="body" idx="1"/>
          </p:nvPr>
        </p:nvSpPr>
        <p:spPr>
          <a:noFill/>
          <a:ln/>
        </p:spPr>
        <p:txBody>
          <a:bodyPr/>
          <a:lstStyle/>
          <a:p>
            <a:endParaRPr lang="it-IT" smtClean="0">
              <a:ea typeface="ＭＳ Ｐゴシック" pitchFamily="34" charset="-128"/>
            </a:endParaRPr>
          </a:p>
        </p:txBody>
      </p:sp>
      <p:sp>
        <p:nvSpPr>
          <p:cNvPr id="88068" name="Segnaposto numero diapositiva 3"/>
          <p:cNvSpPr>
            <a:spLocks noGrp="1"/>
          </p:cNvSpPr>
          <p:nvPr>
            <p:ph type="sldNum" sz="quarter" idx="5"/>
          </p:nvPr>
        </p:nvSpPr>
        <p:spPr>
          <a:noFill/>
        </p:spPr>
        <p:txBody>
          <a:bodyPr/>
          <a:lstStyle/>
          <a:p>
            <a:fld id="{DE59833B-9F52-495D-A0CD-AD61D4852613}" type="slidenum">
              <a:rPr lang="it-IT" smtClean="0"/>
              <a:pPr/>
              <a:t>41</a:t>
            </a:fld>
            <a:endParaRPr lang="it-IT"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egnaposto immagine diapositiva 1"/>
          <p:cNvSpPr>
            <a:spLocks noGrp="1" noRot="1" noChangeAspect="1" noTextEdit="1"/>
          </p:cNvSpPr>
          <p:nvPr>
            <p:ph type="sldImg"/>
          </p:nvPr>
        </p:nvSpPr>
        <p:spPr>
          <a:ln/>
        </p:spPr>
      </p:sp>
      <p:sp>
        <p:nvSpPr>
          <p:cNvPr id="89091" name="Segnaposto note 2"/>
          <p:cNvSpPr>
            <a:spLocks noGrp="1"/>
          </p:cNvSpPr>
          <p:nvPr>
            <p:ph type="body" idx="1"/>
          </p:nvPr>
        </p:nvSpPr>
        <p:spPr>
          <a:noFill/>
          <a:ln/>
        </p:spPr>
        <p:txBody>
          <a:bodyPr/>
          <a:lstStyle/>
          <a:p>
            <a:endParaRPr lang="it-IT" smtClean="0">
              <a:ea typeface="ＭＳ Ｐゴシック" pitchFamily="34" charset="-128"/>
            </a:endParaRPr>
          </a:p>
        </p:txBody>
      </p:sp>
      <p:sp>
        <p:nvSpPr>
          <p:cNvPr id="89092" name="Segnaposto numero diapositiva 3"/>
          <p:cNvSpPr>
            <a:spLocks noGrp="1"/>
          </p:cNvSpPr>
          <p:nvPr>
            <p:ph type="sldNum" sz="quarter" idx="5"/>
          </p:nvPr>
        </p:nvSpPr>
        <p:spPr>
          <a:noFill/>
        </p:spPr>
        <p:txBody>
          <a:bodyPr/>
          <a:lstStyle/>
          <a:p>
            <a:fld id="{57189B76-DE1B-40B9-B678-A36534771809}" type="slidenum">
              <a:rPr lang="it-IT" smtClean="0"/>
              <a:pPr/>
              <a:t>42</a:t>
            </a:fld>
            <a:endParaRPr lang="it-IT"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egnaposto immagine diapositiva 1"/>
          <p:cNvSpPr>
            <a:spLocks noGrp="1" noRot="1" noChangeAspect="1" noTextEdit="1"/>
          </p:cNvSpPr>
          <p:nvPr>
            <p:ph type="sldImg"/>
          </p:nvPr>
        </p:nvSpPr>
        <p:spPr>
          <a:ln/>
        </p:spPr>
      </p:sp>
      <p:sp>
        <p:nvSpPr>
          <p:cNvPr id="90115" name="Segnaposto note 2"/>
          <p:cNvSpPr>
            <a:spLocks noGrp="1"/>
          </p:cNvSpPr>
          <p:nvPr>
            <p:ph type="body" idx="1"/>
          </p:nvPr>
        </p:nvSpPr>
        <p:spPr>
          <a:noFill/>
          <a:ln/>
        </p:spPr>
        <p:txBody>
          <a:bodyPr/>
          <a:lstStyle/>
          <a:p>
            <a:endParaRPr lang="it-IT" smtClean="0">
              <a:ea typeface="ＭＳ Ｐゴシック" pitchFamily="34" charset="-128"/>
            </a:endParaRPr>
          </a:p>
        </p:txBody>
      </p:sp>
      <p:sp>
        <p:nvSpPr>
          <p:cNvPr id="90116" name="Segnaposto numero diapositiva 3"/>
          <p:cNvSpPr>
            <a:spLocks noGrp="1"/>
          </p:cNvSpPr>
          <p:nvPr>
            <p:ph type="sldNum" sz="quarter" idx="5"/>
          </p:nvPr>
        </p:nvSpPr>
        <p:spPr>
          <a:noFill/>
        </p:spPr>
        <p:txBody>
          <a:bodyPr/>
          <a:lstStyle/>
          <a:p>
            <a:fld id="{0B2FE587-E158-4029-8BA6-835F1A0FC8EE}" type="slidenum">
              <a:rPr lang="it-IT" smtClean="0"/>
              <a:pPr/>
              <a:t>43</a:t>
            </a:fld>
            <a:endParaRPr lang="it-IT"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egnaposto immagine diapositiva 1"/>
          <p:cNvSpPr>
            <a:spLocks noGrp="1" noRot="1" noChangeAspect="1" noTextEdit="1"/>
          </p:cNvSpPr>
          <p:nvPr>
            <p:ph type="sldImg"/>
          </p:nvPr>
        </p:nvSpPr>
        <p:spPr>
          <a:ln/>
        </p:spPr>
      </p:sp>
      <p:sp>
        <p:nvSpPr>
          <p:cNvPr id="96259" name="Segnaposto note 2"/>
          <p:cNvSpPr>
            <a:spLocks noGrp="1"/>
          </p:cNvSpPr>
          <p:nvPr>
            <p:ph type="body" idx="1"/>
          </p:nvPr>
        </p:nvSpPr>
        <p:spPr>
          <a:noFill/>
          <a:ln/>
        </p:spPr>
        <p:txBody>
          <a:bodyPr/>
          <a:lstStyle/>
          <a:p>
            <a:endParaRPr lang="it-IT" smtClean="0">
              <a:ea typeface="ＭＳ Ｐゴシック" pitchFamily="34" charset="-128"/>
            </a:endParaRPr>
          </a:p>
        </p:txBody>
      </p:sp>
      <p:sp>
        <p:nvSpPr>
          <p:cNvPr id="96260" name="Segnaposto numero diapositiva 3"/>
          <p:cNvSpPr>
            <a:spLocks noGrp="1"/>
          </p:cNvSpPr>
          <p:nvPr>
            <p:ph type="sldNum" sz="quarter" idx="5"/>
          </p:nvPr>
        </p:nvSpPr>
        <p:spPr>
          <a:noFill/>
        </p:spPr>
        <p:txBody>
          <a:bodyPr/>
          <a:lstStyle/>
          <a:p>
            <a:fld id="{52F4E34B-B0F8-47FA-9BAE-523041548D70}" type="slidenum">
              <a:rPr lang="it-IT" smtClean="0"/>
              <a:pPr/>
              <a:t>44</a:t>
            </a:fld>
            <a:endParaRPr lang="it-IT"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egnaposto immagine diapositiva 1"/>
          <p:cNvSpPr>
            <a:spLocks noGrp="1" noRot="1" noChangeAspect="1" noTextEdit="1"/>
          </p:cNvSpPr>
          <p:nvPr>
            <p:ph type="sldImg"/>
          </p:nvPr>
        </p:nvSpPr>
        <p:spPr>
          <a:ln/>
        </p:spPr>
      </p:sp>
      <p:sp>
        <p:nvSpPr>
          <p:cNvPr id="96259" name="Segnaposto note 2"/>
          <p:cNvSpPr>
            <a:spLocks noGrp="1"/>
          </p:cNvSpPr>
          <p:nvPr>
            <p:ph type="body" idx="1"/>
          </p:nvPr>
        </p:nvSpPr>
        <p:spPr>
          <a:noFill/>
          <a:ln/>
        </p:spPr>
        <p:txBody>
          <a:bodyPr/>
          <a:lstStyle/>
          <a:p>
            <a:endParaRPr lang="it-IT" smtClean="0">
              <a:ea typeface="ＭＳ Ｐゴシック" pitchFamily="34" charset="-128"/>
            </a:endParaRPr>
          </a:p>
        </p:txBody>
      </p:sp>
      <p:sp>
        <p:nvSpPr>
          <p:cNvPr id="96260" name="Segnaposto numero diapositiva 3"/>
          <p:cNvSpPr>
            <a:spLocks noGrp="1"/>
          </p:cNvSpPr>
          <p:nvPr>
            <p:ph type="sldNum" sz="quarter" idx="5"/>
          </p:nvPr>
        </p:nvSpPr>
        <p:spPr>
          <a:noFill/>
        </p:spPr>
        <p:txBody>
          <a:bodyPr/>
          <a:lstStyle/>
          <a:p>
            <a:fld id="{52F4E34B-B0F8-47FA-9BAE-523041548D70}" type="slidenum">
              <a:rPr lang="it-IT" smtClean="0"/>
              <a:pPr/>
              <a:t>45</a:t>
            </a:fld>
            <a:endParaRPr lang="it-IT"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egnaposto immagine diapositiva 1"/>
          <p:cNvSpPr>
            <a:spLocks noGrp="1" noRot="1" noChangeAspect="1" noTextEdit="1"/>
          </p:cNvSpPr>
          <p:nvPr>
            <p:ph type="sldImg"/>
          </p:nvPr>
        </p:nvSpPr>
        <p:spPr>
          <a:ln/>
        </p:spPr>
      </p:sp>
      <p:sp>
        <p:nvSpPr>
          <p:cNvPr id="87043" name="Segnaposto note 2"/>
          <p:cNvSpPr>
            <a:spLocks noGrp="1"/>
          </p:cNvSpPr>
          <p:nvPr>
            <p:ph type="body" idx="1"/>
          </p:nvPr>
        </p:nvSpPr>
        <p:spPr>
          <a:noFill/>
          <a:ln/>
        </p:spPr>
        <p:txBody>
          <a:bodyPr/>
          <a:lstStyle/>
          <a:p>
            <a:endParaRPr lang="it-IT" smtClean="0">
              <a:ea typeface="ＭＳ Ｐゴシック" pitchFamily="34" charset="-128"/>
            </a:endParaRPr>
          </a:p>
        </p:txBody>
      </p:sp>
      <p:sp>
        <p:nvSpPr>
          <p:cNvPr id="87044" name="Segnaposto numero diapositiva 3"/>
          <p:cNvSpPr>
            <a:spLocks noGrp="1"/>
          </p:cNvSpPr>
          <p:nvPr>
            <p:ph type="sldNum" sz="quarter" idx="5"/>
          </p:nvPr>
        </p:nvSpPr>
        <p:spPr>
          <a:noFill/>
        </p:spPr>
        <p:txBody>
          <a:bodyPr/>
          <a:lstStyle/>
          <a:p>
            <a:fld id="{35709845-6953-4718-90A2-326580CFCDE6}" type="slidenum">
              <a:rPr lang="it-IT" smtClean="0"/>
              <a:pPr/>
              <a:t>46</a:t>
            </a:fld>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egnaposto immagine diapositiva 1"/>
          <p:cNvSpPr>
            <a:spLocks noGrp="1" noRot="1" noChangeAspect="1" noTextEdit="1"/>
          </p:cNvSpPr>
          <p:nvPr>
            <p:ph type="sldImg"/>
          </p:nvPr>
        </p:nvSpPr>
        <p:spPr>
          <a:ln/>
        </p:spPr>
      </p:sp>
      <p:sp>
        <p:nvSpPr>
          <p:cNvPr id="66563" name="Segnaposto note 2"/>
          <p:cNvSpPr>
            <a:spLocks noGrp="1"/>
          </p:cNvSpPr>
          <p:nvPr>
            <p:ph type="body" idx="1"/>
          </p:nvPr>
        </p:nvSpPr>
        <p:spPr>
          <a:noFill/>
          <a:ln/>
        </p:spPr>
        <p:txBody>
          <a:bodyPr/>
          <a:lstStyle/>
          <a:p>
            <a:endParaRPr lang="it-IT" smtClean="0">
              <a:ea typeface="ＭＳ Ｐゴシック" pitchFamily="34" charset="-128"/>
            </a:endParaRPr>
          </a:p>
        </p:txBody>
      </p:sp>
      <p:sp>
        <p:nvSpPr>
          <p:cNvPr id="66564" name="Segnaposto numero diapositiva 3"/>
          <p:cNvSpPr>
            <a:spLocks noGrp="1"/>
          </p:cNvSpPr>
          <p:nvPr>
            <p:ph type="sldNum" sz="quarter" idx="5"/>
          </p:nvPr>
        </p:nvSpPr>
        <p:spPr>
          <a:noFill/>
        </p:spPr>
        <p:txBody>
          <a:bodyPr/>
          <a:lstStyle/>
          <a:p>
            <a:fld id="{DE38B11F-C49D-466E-BE35-30B78C66FE19}" type="slidenum">
              <a:rPr lang="it-IT" smtClean="0"/>
              <a:pPr/>
              <a:t>5</a:t>
            </a:fld>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egnaposto immagine diapositiva 1"/>
          <p:cNvSpPr>
            <a:spLocks noGrp="1" noRot="1" noChangeAspect="1" noTextEdit="1"/>
          </p:cNvSpPr>
          <p:nvPr>
            <p:ph type="sldImg"/>
          </p:nvPr>
        </p:nvSpPr>
        <p:spPr>
          <a:ln/>
        </p:spPr>
      </p:sp>
      <p:sp>
        <p:nvSpPr>
          <p:cNvPr id="67587" name="Segnaposto note 2"/>
          <p:cNvSpPr>
            <a:spLocks noGrp="1"/>
          </p:cNvSpPr>
          <p:nvPr>
            <p:ph type="body" idx="1"/>
          </p:nvPr>
        </p:nvSpPr>
        <p:spPr>
          <a:noFill/>
          <a:ln/>
        </p:spPr>
        <p:txBody>
          <a:bodyPr/>
          <a:lstStyle/>
          <a:p>
            <a:endParaRPr lang="it-IT" smtClean="0">
              <a:ea typeface="ＭＳ Ｐゴシック" pitchFamily="34" charset="-128"/>
            </a:endParaRPr>
          </a:p>
        </p:txBody>
      </p:sp>
      <p:sp>
        <p:nvSpPr>
          <p:cNvPr id="67588" name="Segnaposto numero diapositiva 3"/>
          <p:cNvSpPr>
            <a:spLocks noGrp="1"/>
          </p:cNvSpPr>
          <p:nvPr>
            <p:ph type="sldNum" sz="quarter" idx="5"/>
          </p:nvPr>
        </p:nvSpPr>
        <p:spPr>
          <a:noFill/>
        </p:spPr>
        <p:txBody>
          <a:bodyPr/>
          <a:lstStyle/>
          <a:p>
            <a:fld id="{E55B34DF-8D3F-42B7-BD40-30AEC2775123}" type="slidenum">
              <a:rPr lang="it-IT" smtClean="0"/>
              <a:pPr/>
              <a:t>6</a:t>
            </a:fld>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egnaposto immagine diapositiva 1"/>
          <p:cNvSpPr>
            <a:spLocks noGrp="1" noRot="1" noChangeAspect="1" noTextEdit="1"/>
          </p:cNvSpPr>
          <p:nvPr>
            <p:ph type="sldImg"/>
          </p:nvPr>
        </p:nvSpPr>
        <p:spPr>
          <a:ln/>
        </p:spPr>
      </p:sp>
      <p:sp>
        <p:nvSpPr>
          <p:cNvPr id="81923" name="Segnaposto note 2"/>
          <p:cNvSpPr>
            <a:spLocks noGrp="1"/>
          </p:cNvSpPr>
          <p:nvPr>
            <p:ph type="body" idx="1"/>
          </p:nvPr>
        </p:nvSpPr>
        <p:spPr>
          <a:noFill/>
          <a:ln/>
        </p:spPr>
        <p:txBody>
          <a:bodyPr/>
          <a:lstStyle/>
          <a:p>
            <a:endParaRPr lang="it-IT" smtClean="0">
              <a:ea typeface="ＭＳ Ｐゴシック" pitchFamily="34" charset="-128"/>
            </a:endParaRPr>
          </a:p>
        </p:txBody>
      </p:sp>
      <p:sp>
        <p:nvSpPr>
          <p:cNvPr id="81924" name="Segnaposto numero diapositiva 3"/>
          <p:cNvSpPr>
            <a:spLocks noGrp="1"/>
          </p:cNvSpPr>
          <p:nvPr>
            <p:ph type="sldNum" sz="quarter" idx="5"/>
          </p:nvPr>
        </p:nvSpPr>
        <p:spPr>
          <a:noFill/>
        </p:spPr>
        <p:txBody>
          <a:bodyPr/>
          <a:lstStyle/>
          <a:p>
            <a:fld id="{939031A3-7DA8-468E-87BF-F91DF7742FA8}" type="slidenum">
              <a:rPr lang="it-IT" smtClean="0"/>
              <a:pPr/>
              <a:t>7</a:t>
            </a:fld>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egnaposto immagine diapositiva 1"/>
          <p:cNvSpPr>
            <a:spLocks noGrp="1" noRot="1" noChangeAspect="1" noTextEdit="1"/>
          </p:cNvSpPr>
          <p:nvPr>
            <p:ph type="sldImg"/>
          </p:nvPr>
        </p:nvSpPr>
        <p:spPr>
          <a:ln/>
        </p:spPr>
      </p:sp>
      <p:sp>
        <p:nvSpPr>
          <p:cNvPr id="82947" name="Segnaposto note 2"/>
          <p:cNvSpPr>
            <a:spLocks noGrp="1"/>
          </p:cNvSpPr>
          <p:nvPr>
            <p:ph type="body" idx="1"/>
          </p:nvPr>
        </p:nvSpPr>
        <p:spPr>
          <a:noFill/>
          <a:ln/>
        </p:spPr>
        <p:txBody>
          <a:bodyPr/>
          <a:lstStyle/>
          <a:p>
            <a:endParaRPr lang="it-IT" smtClean="0">
              <a:ea typeface="ＭＳ Ｐゴシック" pitchFamily="34" charset="-128"/>
            </a:endParaRPr>
          </a:p>
        </p:txBody>
      </p:sp>
      <p:sp>
        <p:nvSpPr>
          <p:cNvPr id="82948" name="Segnaposto numero diapositiva 3"/>
          <p:cNvSpPr>
            <a:spLocks noGrp="1"/>
          </p:cNvSpPr>
          <p:nvPr>
            <p:ph type="sldNum" sz="quarter" idx="5"/>
          </p:nvPr>
        </p:nvSpPr>
        <p:spPr>
          <a:noFill/>
        </p:spPr>
        <p:txBody>
          <a:bodyPr/>
          <a:lstStyle/>
          <a:p>
            <a:fld id="{70150DE0-F587-482A-8318-46298B0C8F8D}" type="slidenum">
              <a:rPr lang="it-IT" smtClean="0"/>
              <a:pPr/>
              <a:t>8</a:t>
            </a:fld>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egnaposto immagine diapositiva 1"/>
          <p:cNvSpPr>
            <a:spLocks noGrp="1" noRot="1" noChangeAspect="1" noTextEdit="1"/>
          </p:cNvSpPr>
          <p:nvPr>
            <p:ph type="sldImg"/>
          </p:nvPr>
        </p:nvSpPr>
        <p:spPr>
          <a:ln/>
        </p:spPr>
      </p:sp>
      <p:sp>
        <p:nvSpPr>
          <p:cNvPr id="92163" name="Segnaposto note 2"/>
          <p:cNvSpPr>
            <a:spLocks noGrp="1"/>
          </p:cNvSpPr>
          <p:nvPr>
            <p:ph type="body" idx="1"/>
          </p:nvPr>
        </p:nvSpPr>
        <p:spPr>
          <a:noFill/>
          <a:ln/>
        </p:spPr>
        <p:txBody>
          <a:bodyPr/>
          <a:lstStyle/>
          <a:p>
            <a:endParaRPr lang="it-IT" smtClean="0">
              <a:ea typeface="ＭＳ Ｐゴシック" pitchFamily="34" charset="-128"/>
            </a:endParaRPr>
          </a:p>
        </p:txBody>
      </p:sp>
      <p:sp>
        <p:nvSpPr>
          <p:cNvPr id="92164" name="Segnaposto numero diapositiva 3"/>
          <p:cNvSpPr>
            <a:spLocks noGrp="1"/>
          </p:cNvSpPr>
          <p:nvPr>
            <p:ph type="sldNum" sz="quarter" idx="5"/>
          </p:nvPr>
        </p:nvSpPr>
        <p:spPr>
          <a:noFill/>
        </p:spPr>
        <p:txBody>
          <a:bodyPr/>
          <a:lstStyle/>
          <a:p>
            <a:fld id="{2B36E729-1929-4F41-8E0B-43C06E3D4A28}" type="slidenum">
              <a:rPr lang="it-IT" smtClean="0"/>
              <a:pPr/>
              <a:t>9</a:t>
            </a:fld>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1" name="Rettangolo 10"/>
          <p:cNvSpPr/>
          <p:nvPr userDrawn="1"/>
        </p:nvSpPr>
        <p:spPr bwMode="auto">
          <a:xfrm>
            <a:off x="0" y="10159"/>
            <a:ext cx="9144000" cy="1628142"/>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4099" name="Rectangle 3"/>
          <p:cNvSpPr>
            <a:spLocks noGrp="1" noChangeArrowheads="1"/>
          </p:cNvSpPr>
          <p:nvPr>
            <p:ph type="ctrTitle"/>
          </p:nvPr>
        </p:nvSpPr>
        <p:spPr>
          <a:xfrm>
            <a:off x="1943100" y="3200400"/>
            <a:ext cx="7772400" cy="641350"/>
          </a:xfrm>
        </p:spPr>
        <p:txBody>
          <a:bodyPr/>
          <a:lstStyle>
            <a:lvl1pPr>
              <a:defRPr/>
            </a:lvl1pPr>
          </a:lstStyle>
          <a:p>
            <a:r>
              <a:rPr lang="it-IT"/>
              <a:t>Fare clic per modificare stile</a:t>
            </a:r>
          </a:p>
        </p:txBody>
      </p:sp>
      <p:sp>
        <p:nvSpPr>
          <p:cNvPr id="4100" name="Rectangle 4"/>
          <p:cNvSpPr>
            <a:spLocks noGrp="1" noChangeArrowheads="1"/>
          </p:cNvSpPr>
          <p:nvPr>
            <p:ph type="subTitle" idx="1"/>
          </p:nvPr>
        </p:nvSpPr>
        <p:spPr>
          <a:xfrm>
            <a:off x="1955800" y="2743200"/>
            <a:ext cx="6883400" cy="419100"/>
          </a:xfrm>
        </p:spPr>
        <p:txBody>
          <a:bodyPr/>
          <a:lstStyle>
            <a:lvl1pPr marL="0" indent="0">
              <a:defRPr/>
            </a:lvl1pPr>
          </a:lstStyle>
          <a:p>
            <a:r>
              <a:rPr lang="it-IT"/>
              <a:t>Fare clic per modificare lo stile del sottotitolo dello schema</a:t>
            </a:r>
          </a:p>
        </p:txBody>
      </p:sp>
      <p:sp>
        <p:nvSpPr>
          <p:cNvPr id="2052" name="Text Box 4"/>
          <p:cNvSpPr txBox="1">
            <a:spLocks noChangeArrowheads="1"/>
          </p:cNvSpPr>
          <p:nvPr userDrawn="1"/>
        </p:nvSpPr>
        <p:spPr bwMode="auto">
          <a:xfrm>
            <a:off x="1506220" y="649605"/>
            <a:ext cx="6781800" cy="6483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1" indent="0" algn="l" defTabSz="914400" rtl="0" eaLnBrk="1" fontAlgn="base" latinLnBrk="0" hangingPunct="1">
              <a:lnSpc>
                <a:spcPct val="120000"/>
              </a:lnSpc>
              <a:spcBef>
                <a:spcPct val="0"/>
              </a:spcBef>
              <a:spcAft>
                <a:spcPts val="0"/>
              </a:spcAft>
              <a:buClrTx/>
              <a:buSzTx/>
              <a:buFontTx/>
              <a:buNone/>
              <a:tabLst/>
            </a:pPr>
            <a:r>
              <a:rPr kumimoji="0" lang="it-IT" sz="1600" b="0" i="0" u="none" strike="noStrike" cap="none" normalizeH="0" baseline="0" dirty="0" smtClean="0">
                <a:ln>
                  <a:noFill/>
                </a:ln>
                <a:solidFill>
                  <a:schemeClr val="bg1"/>
                </a:solidFill>
                <a:effectLst/>
                <a:latin typeface="Times New Roman" pitchFamily="18" charset="0"/>
                <a:cs typeface="Times New Roman" pitchFamily="18" charset="0"/>
              </a:rPr>
              <a:t>DIPARTIMENTO </a:t>
            </a:r>
            <a:r>
              <a:rPr kumimoji="0" lang="it-IT" sz="1600" b="0" i="0" u="none" strike="noStrike" cap="none" normalizeH="0" baseline="0" dirty="0" err="1" smtClean="0">
                <a:ln>
                  <a:noFill/>
                </a:ln>
                <a:solidFill>
                  <a:schemeClr val="bg1"/>
                </a:solidFill>
                <a:effectLst/>
                <a:latin typeface="Times New Roman" pitchFamily="18" charset="0"/>
                <a:cs typeface="Times New Roman" pitchFamily="18" charset="0"/>
              </a:rPr>
              <a:t>DI</a:t>
            </a:r>
            <a:r>
              <a:rPr kumimoji="0" lang="it-IT" sz="1600" b="0" i="0" u="none" strike="noStrike" cap="none" normalizeH="0" baseline="0" dirty="0" smtClean="0">
                <a:ln>
                  <a:noFill/>
                </a:ln>
                <a:solidFill>
                  <a:schemeClr val="bg1"/>
                </a:solidFill>
                <a:effectLst/>
                <a:latin typeface="Times New Roman" pitchFamily="18" charset="0"/>
                <a:cs typeface="Times New Roman" pitchFamily="18" charset="0"/>
              </a:rPr>
              <a:t> SCIENZE AGRARIE E AMBIENTALI</a:t>
            </a:r>
          </a:p>
          <a:p>
            <a:pPr marL="457200" marR="0" lvl="1" indent="0" algn="l" defTabSz="914400" rtl="0" eaLnBrk="1" fontAlgn="base" latinLnBrk="0" hangingPunct="1">
              <a:lnSpc>
                <a:spcPct val="120000"/>
              </a:lnSpc>
              <a:spcBef>
                <a:spcPct val="0"/>
              </a:spcBef>
              <a:spcAft>
                <a:spcPts val="0"/>
              </a:spcAft>
              <a:buClrTx/>
              <a:buSzTx/>
              <a:buFontTx/>
              <a:buNone/>
              <a:tabLst/>
            </a:pPr>
            <a:r>
              <a:rPr kumimoji="0" lang="it-IT" sz="1600" b="0" i="0" u="none" strike="noStrike" cap="none" normalizeH="0" baseline="0" dirty="0" smtClean="0">
                <a:ln>
                  <a:noFill/>
                </a:ln>
                <a:solidFill>
                  <a:schemeClr val="bg1"/>
                </a:solidFill>
                <a:effectLst/>
                <a:latin typeface="Times New Roman" pitchFamily="18" charset="0"/>
                <a:cs typeface="Times New Roman" pitchFamily="18" charset="0"/>
              </a:rPr>
              <a:t>PRODUZIONE, TERRITORIO, AGROENERGIA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dirty="0" smtClean="0">
              <a:ln>
                <a:noFill/>
              </a:ln>
              <a:solidFill>
                <a:schemeClr val="bg1"/>
              </a:solidFill>
              <a:effectLst/>
              <a:latin typeface="Times New Roman" pitchFamily="18" charset="0"/>
              <a:cs typeface="Times New Roman" pitchFamily="18" charset="0"/>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215900" y="109816"/>
            <a:ext cx="1495239" cy="1490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 Box 4"/>
          <p:cNvSpPr txBox="1">
            <a:spLocks noChangeArrowheads="1"/>
          </p:cNvSpPr>
          <p:nvPr userDrawn="1"/>
        </p:nvSpPr>
        <p:spPr bwMode="auto">
          <a:xfrm>
            <a:off x="1404620" y="90805"/>
            <a:ext cx="7205980" cy="6483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1" indent="0" algn="l" defTabSz="914400" rtl="0" eaLnBrk="1" fontAlgn="base" latinLnBrk="0" hangingPunct="1">
              <a:lnSpc>
                <a:spcPct val="120000"/>
              </a:lnSpc>
              <a:spcBef>
                <a:spcPct val="0"/>
              </a:spcBef>
              <a:spcAft>
                <a:spcPts val="0"/>
              </a:spcAft>
              <a:buClrTx/>
              <a:buSzTx/>
              <a:buFontTx/>
              <a:buNone/>
              <a:tabLst/>
            </a:pPr>
            <a:r>
              <a:rPr kumimoji="0" lang="it-IT" sz="2800" b="0" i="0" u="none" strike="noStrike" cap="none" normalizeH="0" baseline="0" dirty="0" smtClean="0">
                <a:ln>
                  <a:noFill/>
                </a:ln>
                <a:solidFill>
                  <a:schemeClr val="bg1"/>
                </a:solidFill>
                <a:effectLst/>
                <a:latin typeface="Times New Roman" pitchFamily="18" charset="0"/>
                <a:cs typeface="Times New Roman" pitchFamily="18" charset="0"/>
              </a:rPr>
              <a:t>UNIVERSITÀ DEGLI STUDI </a:t>
            </a:r>
            <a:r>
              <a:rPr kumimoji="0" lang="it-IT" sz="2800" b="0" i="0" u="none" strike="noStrike" cap="none" normalizeH="0" baseline="0" dirty="0" err="1" smtClean="0">
                <a:ln>
                  <a:noFill/>
                </a:ln>
                <a:solidFill>
                  <a:schemeClr val="bg1"/>
                </a:solidFill>
                <a:effectLst/>
                <a:latin typeface="Times New Roman" pitchFamily="18" charset="0"/>
                <a:cs typeface="Times New Roman" pitchFamily="18" charset="0"/>
              </a:rPr>
              <a:t>DI</a:t>
            </a:r>
            <a:r>
              <a:rPr kumimoji="0" lang="it-IT" sz="2800" b="0" i="0" u="none" strike="noStrike" cap="none" normalizeH="0" baseline="0" dirty="0" smtClean="0">
                <a:ln>
                  <a:noFill/>
                </a:ln>
                <a:solidFill>
                  <a:schemeClr val="bg1"/>
                </a:solidFill>
                <a:effectLst/>
                <a:latin typeface="Times New Roman" pitchFamily="18" charset="0"/>
                <a:cs typeface="Times New Roman" pitchFamily="18" charset="0"/>
              </a:rPr>
              <a:t> MILANO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800" b="0" i="0" u="none" strike="noStrike" cap="none" normalizeH="0" baseline="0" dirty="0" smtClean="0">
              <a:ln>
                <a:noFill/>
              </a:ln>
              <a:solidFill>
                <a:schemeClr val="bg1"/>
              </a:solidFill>
              <a:effectLst/>
              <a:latin typeface="Times New Roman" pitchFamily="18" charset="0"/>
              <a:cs typeface="Times New Roman" pitchFamily="18" charset="0"/>
            </a:endParaRPr>
          </a:p>
        </p:txBody>
      </p:sp>
      <p:cxnSp>
        <p:nvCxnSpPr>
          <p:cNvPr id="9" name="Connettore 1 8"/>
          <p:cNvCxnSpPr/>
          <p:nvPr userDrawn="1"/>
        </p:nvCxnSpPr>
        <p:spPr bwMode="auto">
          <a:xfrm rot="5400000">
            <a:off x="1041400" y="800100"/>
            <a:ext cx="1397000" cy="1588"/>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12" name="Rettangolo 11"/>
          <p:cNvSpPr/>
          <p:nvPr userDrawn="1"/>
        </p:nvSpPr>
        <p:spPr bwMode="auto">
          <a:xfrm>
            <a:off x="8623300" y="12701"/>
            <a:ext cx="533400" cy="1638300"/>
          </a:xfrm>
          <a:prstGeom prst="rect">
            <a:avLst/>
          </a:prstGeom>
          <a:gradFill flip="none" rotWithShape="1">
            <a:gsLst>
              <a:gs pos="0">
                <a:srgbClr val="00CC00">
                  <a:shade val="30000"/>
                  <a:satMod val="115000"/>
                </a:srgbClr>
              </a:gs>
              <a:gs pos="50000">
                <a:srgbClr val="00CC00">
                  <a:shade val="67500"/>
                  <a:satMod val="115000"/>
                </a:srgbClr>
              </a:gs>
              <a:gs pos="100000">
                <a:srgbClr val="00CC00">
                  <a:shade val="100000"/>
                  <a:satMod val="11500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Arial" charset="0"/>
              <a:ea typeface="ＭＳ Ｐゴシック" pitchFamily="96" charset="-128"/>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794625" y="2387600"/>
            <a:ext cx="1952625" cy="3327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1936750" y="2387600"/>
            <a:ext cx="5705475" cy="3327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1936750" y="2387600"/>
            <a:ext cx="7810500" cy="33274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522816" y="1786466"/>
            <a:ext cx="7772400" cy="584200"/>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1145116" y="2751666"/>
            <a:ext cx="3810000" cy="274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contenuto 3"/>
          <p:cNvSpPr>
            <a:spLocks noGrp="1"/>
          </p:cNvSpPr>
          <p:nvPr>
            <p:ph sz="half" idx="2"/>
          </p:nvPr>
        </p:nvSpPr>
        <p:spPr>
          <a:xfrm>
            <a:off x="5005916" y="2658533"/>
            <a:ext cx="3810000" cy="274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piè di pagina 4"/>
          <p:cNvSpPr>
            <a:spLocks noGrp="1"/>
          </p:cNvSpPr>
          <p:nvPr>
            <p:ph type="ftr" sz="quarter" idx="10"/>
          </p:nvPr>
        </p:nvSpPr>
        <p:spPr>
          <a:xfrm>
            <a:off x="3810000" y="6343650"/>
            <a:ext cx="4648200" cy="457200"/>
          </a:xfrm>
          <a:prstGeom prst="rect">
            <a:avLst/>
          </a:prstGeom>
        </p:spPr>
        <p:txBody>
          <a:bodyPr/>
          <a:lstStyle>
            <a:lvl1pPr>
              <a:defRPr/>
            </a:lvl1pPr>
          </a:lstStyle>
          <a:p>
            <a:r>
              <a:rPr lang="it-IT"/>
              <a:t>Marco Negri Dipartimento di Produzione Vegetale (Di.Pro.Ve.) marco.negri@guest.unimi.it</a:t>
            </a:r>
            <a:endParaRPr lang="it-IT" sz="1400">
              <a:solidFill>
                <a:schemeClr val="tx1"/>
              </a:solidFill>
              <a:latin typeface="Arial"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ttangolo 2"/>
          <p:cNvSpPr/>
          <p:nvPr userDrawn="1"/>
        </p:nvSpPr>
        <p:spPr bwMode="auto">
          <a:xfrm>
            <a:off x="-6" y="6207759"/>
            <a:ext cx="3644906" cy="660998"/>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3075" name="Rectangle 3"/>
          <p:cNvSpPr>
            <a:spLocks noGrp="1" noChangeArrowheads="1"/>
          </p:cNvSpPr>
          <p:nvPr>
            <p:ph type="title"/>
          </p:nvPr>
        </p:nvSpPr>
        <p:spPr bwMode="auto">
          <a:xfrm>
            <a:off x="1936750" y="2387600"/>
            <a:ext cx="7772400" cy="584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stile</a:t>
            </a:r>
          </a:p>
        </p:txBody>
      </p:sp>
      <p:sp>
        <p:nvSpPr>
          <p:cNvPr id="3076" name="Rectangle 4"/>
          <p:cNvSpPr>
            <a:spLocks noGrp="1" noChangeArrowheads="1"/>
          </p:cNvSpPr>
          <p:nvPr>
            <p:ph type="body" idx="1"/>
          </p:nvPr>
        </p:nvSpPr>
        <p:spPr bwMode="auto">
          <a:xfrm>
            <a:off x="1974850" y="2971800"/>
            <a:ext cx="7772400"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p>
        </p:txBody>
      </p:sp>
      <p:cxnSp>
        <p:nvCxnSpPr>
          <p:cNvPr id="6" name="Connettore 1 5"/>
          <p:cNvCxnSpPr/>
          <p:nvPr userDrawn="1"/>
        </p:nvCxnSpPr>
        <p:spPr bwMode="auto">
          <a:xfrm>
            <a:off x="0" y="6207759"/>
            <a:ext cx="9144000" cy="0"/>
          </a:xfrm>
          <a:prstGeom prst="line">
            <a:avLst/>
          </a:prstGeom>
          <a:solidFill>
            <a:schemeClr val="accent1"/>
          </a:solidFill>
          <a:ln w="28575" cap="flat" cmpd="sng" algn="ctr">
            <a:solidFill>
              <a:schemeClr val="bg1">
                <a:lumMod val="75000"/>
              </a:schemeClr>
            </a:solidFill>
            <a:prstDash val="solid"/>
            <a:round/>
            <a:headEnd type="none" w="med" len="med"/>
            <a:tailEnd type="none" w="med" len="med"/>
          </a:ln>
          <a:effectLst/>
        </p:spPr>
      </p:cxnSp>
      <p:sp>
        <p:nvSpPr>
          <p:cNvPr id="10" name="Text Box 4"/>
          <p:cNvSpPr txBox="1">
            <a:spLocks noChangeArrowheads="1"/>
          </p:cNvSpPr>
          <p:nvPr userDrawn="1"/>
        </p:nvSpPr>
        <p:spPr bwMode="auto">
          <a:xfrm>
            <a:off x="673875" y="6481704"/>
            <a:ext cx="898314" cy="3367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1" indent="0" algn="l" defTabSz="914400" rtl="0" eaLnBrk="1" fontAlgn="base" latinLnBrk="0" hangingPunct="1">
              <a:lnSpc>
                <a:spcPct val="120000"/>
              </a:lnSpc>
              <a:spcBef>
                <a:spcPct val="0"/>
              </a:spcBef>
              <a:spcAft>
                <a:spcPts val="0"/>
              </a:spcAft>
              <a:buClrTx/>
              <a:buSzTx/>
              <a:buFontTx/>
              <a:buNone/>
              <a:tabLst/>
            </a:pPr>
            <a:r>
              <a:rPr kumimoji="0" lang="it-IT" sz="1100" b="1" i="0" u="none" strike="noStrike" cap="none" normalizeH="0" baseline="0" dirty="0" smtClean="0">
                <a:ln>
                  <a:noFill/>
                </a:ln>
                <a:solidFill>
                  <a:schemeClr val="bg1">
                    <a:lumMod val="95000"/>
                  </a:schemeClr>
                </a:solidFill>
                <a:effectLst/>
                <a:latin typeface="Times New Roman" pitchFamily="18" charset="0"/>
                <a:cs typeface="Times New Roman" pitchFamily="18" charset="0"/>
              </a:rPr>
              <a:t>DISAA</a:t>
            </a:r>
            <a:endParaRPr kumimoji="0" lang="it-IT" sz="1600" b="1" i="0" u="none" strike="noStrike" cap="none" normalizeH="0" baseline="0" dirty="0" smtClean="0">
              <a:ln>
                <a:noFill/>
              </a:ln>
              <a:solidFill>
                <a:schemeClr val="bg1">
                  <a:lumMod val="95000"/>
                </a:schemeClr>
              </a:solidFill>
              <a:effectLst/>
              <a:latin typeface="Times New Roman" pitchFamily="18" charset="0"/>
              <a:cs typeface="Times New Roman" pitchFamily="18" charset="0"/>
            </a:endParaRPr>
          </a:p>
        </p:txBody>
      </p:sp>
      <p:pic>
        <p:nvPicPr>
          <p:cNvPr id="1026" name="Picture 2"/>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0" y="6218516"/>
            <a:ext cx="652359" cy="6502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ext Box 4"/>
          <p:cNvSpPr txBox="1">
            <a:spLocks noChangeArrowheads="1"/>
          </p:cNvSpPr>
          <p:nvPr userDrawn="1"/>
        </p:nvSpPr>
        <p:spPr bwMode="auto">
          <a:xfrm>
            <a:off x="617989" y="6257574"/>
            <a:ext cx="3229362" cy="3367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1" indent="0" algn="l" defTabSz="914400" rtl="0" eaLnBrk="1" fontAlgn="base" latinLnBrk="0" hangingPunct="1">
              <a:lnSpc>
                <a:spcPct val="120000"/>
              </a:lnSpc>
              <a:spcBef>
                <a:spcPct val="0"/>
              </a:spcBef>
              <a:spcAft>
                <a:spcPts val="0"/>
              </a:spcAft>
              <a:buClrTx/>
              <a:buSzTx/>
              <a:buFontTx/>
              <a:buNone/>
              <a:tabLst/>
            </a:pPr>
            <a:r>
              <a:rPr kumimoji="0" lang="it-IT" sz="1200" b="1" i="0" u="none" strike="noStrike" cap="none" normalizeH="0" baseline="0" dirty="0" smtClean="0">
                <a:ln>
                  <a:noFill/>
                </a:ln>
                <a:solidFill>
                  <a:schemeClr val="bg1">
                    <a:lumMod val="95000"/>
                  </a:schemeClr>
                </a:solidFill>
                <a:effectLst/>
                <a:latin typeface="Times New Roman" pitchFamily="18" charset="0"/>
                <a:cs typeface="Times New Roman" pitchFamily="18" charset="0"/>
              </a:rPr>
              <a:t>UNIVERSITÀ DEGLI STUDI DI MILANO</a:t>
            </a:r>
            <a:endParaRPr kumimoji="0" lang="it-IT" sz="1800" b="1" i="0" u="none" strike="noStrike" cap="none" normalizeH="0" baseline="0" dirty="0" smtClean="0">
              <a:ln>
                <a:noFill/>
              </a:ln>
              <a:solidFill>
                <a:schemeClr val="bg1">
                  <a:lumMod val="95000"/>
                </a:schemeClr>
              </a:solidFill>
              <a:effectLst/>
              <a:latin typeface="Times New Roman" pitchFamily="18" charset="0"/>
              <a:cs typeface="Times New Roman" pitchFamily="18" charset="0"/>
            </a:endParaRPr>
          </a:p>
        </p:txBody>
      </p:sp>
      <p:sp>
        <p:nvSpPr>
          <p:cNvPr id="15" name="Rettangolo 5"/>
          <p:cNvSpPr>
            <a:spLocks noChangeArrowheads="1"/>
          </p:cNvSpPr>
          <p:nvPr userDrawn="1"/>
        </p:nvSpPr>
        <p:spPr bwMode="auto">
          <a:xfrm rot="10800000">
            <a:off x="325792" y="860071"/>
            <a:ext cx="8470900" cy="95250"/>
          </a:xfrm>
          <a:prstGeom prst="rect">
            <a:avLst/>
          </a:prstGeom>
          <a:solidFill>
            <a:srgbClr val="002060"/>
          </a:solidFill>
          <a:ln w="9525" algn="ctr">
            <a:noFill/>
            <a:round/>
            <a:headEnd/>
            <a:tailEnd/>
          </a:ln>
        </p:spPr>
        <p:txBody>
          <a:bodyPr/>
          <a:lstStyle/>
          <a:p>
            <a:endParaRPr lang="it-IT" u="sng"/>
          </a:p>
        </p:txBody>
      </p:sp>
      <p:sp>
        <p:nvSpPr>
          <p:cNvPr id="4" name="Rettangolo 3"/>
          <p:cNvSpPr/>
          <p:nvPr userDrawn="1"/>
        </p:nvSpPr>
        <p:spPr bwMode="auto">
          <a:xfrm>
            <a:off x="8267700" y="6228019"/>
            <a:ext cx="889000" cy="645879"/>
          </a:xfrm>
          <a:prstGeom prst="rect">
            <a:avLst/>
          </a:prstGeom>
          <a:gradFill flip="none" rotWithShape="1">
            <a:gsLst>
              <a:gs pos="0">
                <a:srgbClr val="00CC00">
                  <a:shade val="30000"/>
                  <a:satMod val="115000"/>
                </a:srgbClr>
              </a:gs>
              <a:gs pos="50000">
                <a:srgbClr val="00CC00">
                  <a:shade val="67500"/>
                  <a:satMod val="115000"/>
                </a:srgbClr>
              </a:gs>
              <a:gs pos="100000">
                <a:srgbClr val="00CC00">
                  <a:shade val="100000"/>
                  <a:satMod val="115000"/>
                </a:srgbClr>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Arial" charset="0"/>
              <a:ea typeface="ＭＳ Ｐゴシック" pitchFamily="96" charset="-128"/>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hf sldNum="0" hdr="0" dt="0"/>
  <p:txStyles>
    <p:titleStyle>
      <a:lvl1pPr algn="l" rtl="0" fontAlgn="base">
        <a:spcBef>
          <a:spcPct val="0"/>
        </a:spcBef>
        <a:spcAft>
          <a:spcPct val="0"/>
        </a:spcAft>
        <a:defRPr sz="3200">
          <a:solidFill>
            <a:srgbClr val="424242"/>
          </a:solidFill>
          <a:latin typeface="+mj-lt"/>
          <a:ea typeface="+mj-ea"/>
          <a:cs typeface="+mj-cs"/>
        </a:defRPr>
      </a:lvl1pPr>
      <a:lvl2pPr algn="l" rtl="0" fontAlgn="base">
        <a:spcBef>
          <a:spcPct val="0"/>
        </a:spcBef>
        <a:spcAft>
          <a:spcPct val="0"/>
        </a:spcAft>
        <a:defRPr sz="3200">
          <a:solidFill>
            <a:srgbClr val="424242"/>
          </a:solidFill>
          <a:latin typeface="Trebuchet MS" pitchFamily="34" charset="0"/>
          <a:ea typeface="ＭＳ Ｐゴシック" pitchFamily="96" charset="-128"/>
        </a:defRPr>
      </a:lvl2pPr>
      <a:lvl3pPr algn="l" rtl="0" fontAlgn="base">
        <a:spcBef>
          <a:spcPct val="0"/>
        </a:spcBef>
        <a:spcAft>
          <a:spcPct val="0"/>
        </a:spcAft>
        <a:defRPr sz="3200">
          <a:solidFill>
            <a:srgbClr val="424242"/>
          </a:solidFill>
          <a:latin typeface="Trebuchet MS" pitchFamily="34" charset="0"/>
          <a:ea typeface="ＭＳ Ｐゴシック" pitchFamily="96" charset="-128"/>
        </a:defRPr>
      </a:lvl3pPr>
      <a:lvl4pPr algn="l" rtl="0" fontAlgn="base">
        <a:spcBef>
          <a:spcPct val="0"/>
        </a:spcBef>
        <a:spcAft>
          <a:spcPct val="0"/>
        </a:spcAft>
        <a:defRPr sz="3200">
          <a:solidFill>
            <a:srgbClr val="424242"/>
          </a:solidFill>
          <a:latin typeface="Trebuchet MS" pitchFamily="34" charset="0"/>
          <a:ea typeface="ＭＳ Ｐゴシック" pitchFamily="96" charset="-128"/>
        </a:defRPr>
      </a:lvl4pPr>
      <a:lvl5pPr algn="l" rtl="0" fontAlgn="base">
        <a:spcBef>
          <a:spcPct val="0"/>
        </a:spcBef>
        <a:spcAft>
          <a:spcPct val="0"/>
        </a:spcAft>
        <a:defRPr sz="3200">
          <a:solidFill>
            <a:srgbClr val="424242"/>
          </a:solidFill>
          <a:latin typeface="Trebuchet MS" pitchFamily="34" charset="0"/>
          <a:ea typeface="ＭＳ Ｐゴシック" pitchFamily="96" charset="-128"/>
        </a:defRPr>
      </a:lvl5pPr>
      <a:lvl6pPr marL="457200" algn="l" rtl="0" fontAlgn="base">
        <a:spcBef>
          <a:spcPct val="0"/>
        </a:spcBef>
        <a:spcAft>
          <a:spcPct val="0"/>
        </a:spcAft>
        <a:defRPr sz="3200">
          <a:solidFill>
            <a:srgbClr val="424242"/>
          </a:solidFill>
          <a:latin typeface="Trebuchet MS" pitchFamily="34" charset="0"/>
          <a:ea typeface="ＭＳ Ｐゴシック" pitchFamily="96" charset="-128"/>
        </a:defRPr>
      </a:lvl6pPr>
      <a:lvl7pPr marL="914400" algn="l" rtl="0" fontAlgn="base">
        <a:spcBef>
          <a:spcPct val="0"/>
        </a:spcBef>
        <a:spcAft>
          <a:spcPct val="0"/>
        </a:spcAft>
        <a:defRPr sz="3200">
          <a:solidFill>
            <a:srgbClr val="424242"/>
          </a:solidFill>
          <a:latin typeface="Trebuchet MS" pitchFamily="34" charset="0"/>
          <a:ea typeface="ＭＳ Ｐゴシック" pitchFamily="96" charset="-128"/>
        </a:defRPr>
      </a:lvl7pPr>
      <a:lvl8pPr marL="1371600" algn="l" rtl="0" fontAlgn="base">
        <a:spcBef>
          <a:spcPct val="0"/>
        </a:spcBef>
        <a:spcAft>
          <a:spcPct val="0"/>
        </a:spcAft>
        <a:defRPr sz="3200">
          <a:solidFill>
            <a:srgbClr val="424242"/>
          </a:solidFill>
          <a:latin typeface="Trebuchet MS" pitchFamily="34" charset="0"/>
          <a:ea typeface="ＭＳ Ｐゴシック" pitchFamily="96" charset="-128"/>
        </a:defRPr>
      </a:lvl8pPr>
      <a:lvl9pPr marL="1828800" algn="l" rtl="0" fontAlgn="base">
        <a:spcBef>
          <a:spcPct val="0"/>
        </a:spcBef>
        <a:spcAft>
          <a:spcPct val="0"/>
        </a:spcAft>
        <a:defRPr sz="3200">
          <a:solidFill>
            <a:srgbClr val="424242"/>
          </a:solidFill>
          <a:latin typeface="Trebuchet MS" pitchFamily="34" charset="0"/>
          <a:ea typeface="ＭＳ Ｐゴシック" pitchFamily="96" charset="-128"/>
        </a:defRPr>
      </a:lvl9pPr>
    </p:titleStyle>
    <p:bodyStyle>
      <a:lvl1pPr marL="342900" indent="-342900" algn="l" rtl="0" fontAlgn="base">
        <a:spcBef>
          <a:spcPct val="20000"/>
        </a:spcBef>
        <a:spcAft>
          <a:spcPct val="0"/>
        </a:spcAft>
        <a:defRPr i="1">
          <a:solidFill>
            <a:srgbClr val="424242"/>
          </a:solidFill>
          <a:latin typeface="+mn-lt"/>
          <a:ea typeface="+mn-ea"/>
          <a:cs typeface="+mn-cs"/>
        </a:defRPr>
      </a:lvl1pPr>
      <a:lvl2pPr marL="742950" indent="-285750" algn="l" rtl="0" fontAlgn="base">
        <a:spcBef>
          <a:spcPct val="20000"/>
        </a:spcBef>
        <a:spcAft>
          <a:spcPct val="0"/>
        </a:spcAft>
        <a:defRPr sz="1400">
          <a:solidFill>
            <a:srgbClr val="424242"/>
          </a:solidFill>
          <a:latin typeface="+mn-lt"/>
          <a:ea typeface="+mn-ea"/>
        </a:defRPr>
      </a:lvl2pPr>
      <a:lvl3pPr marL="1143000" indent="-228600" algn="l" rtl="0" fontAlgn="base">
        <a:spcBef>
          <a:spcPct val="20000"/>
        </a:spcBef>
        <a:spcAft>
          <a:spcPct val="0"/>
        </a:spcAft>
        <a:buChar char="•"/>
        <a:defRPr sz="1400">
          <a:solidFill>
            <a:srgbClr val="424242"/>
          </a:solidFill>
          <a:latin typeface="+mn-lt"/>
          <a:ea typeface="+mn-ea"/>
        </a:defRPr>
      </a:lvl3pPr>
      <a:lvl4pPr marL="1600200" indent="-228600" algn="l" rtl="0" fontAlgn="base">
        <a:spcBef>
          <a:spcPct val="20000"/>
        </a:spcBef>
        <a:spcAft>
          <a:spcPct val="0"/>
        </a:spcAft>
        <a:buChar char="–"/>
        <a:defRPr sz="1400">
          <a:solidFill>
            <a:srgbClr val="424242"/>
          </a:solidFill>
          <a:latin typeface="+mn-lt"/>
          <a:ea typeface="+mn-ea"/>
        </a:defRPr>
      </a:lvl4pPr>
      <a:lvl5pPr marL="2057400" indent="-228600" algn="l" rtl="0" fontAlgn="base">
        <a:spcBef>
          <a:spcPct val="20000"/>
        </a:spcBef>
        <a:spcAft>
          <a:spcPct val="0"/>
        </a:spcAft>
        <a:buChar char="»"/>
        <a:defRPr sz="1400">
          <a:solidFill>
            <a:srgbClr val="424242"/>
          </a:solidFill>
          <a:latin typeface="+mn-lt"/>
          <a:ea typeface="+mn-ea"/>
        </a:defRPr>
      </a:lvl5pPr>
      <a:lvl6pPr marL="2514600" indent="-228600" algn="l" rtl="0" fontAlgn="base">
        <a:spcBef>
          <a:spcPct val="20000"/>
        </a:spcBef>
        <a:spcAft>
          <a:spcPct val="0"/>
        </a:spcAft>
        <a:buChar char="»"/>
        <a:defRPr sz="1400">
          <a:solidFill>
            <a:srgbClr val="424242"/>
          </a:solidFill>
          <a:latin typeface="+mn-lt"/>
          <a:ea typeface="+mn-ea"/>
        </a:defRPr>
      </a:lvl6pPr>
      <a:lvl7pPr marL="2971800" indent="-228600" algn="l" rtl="0" fontAlgn="base">
        <a:spcBef>
          <a:spcPct val="20000"/>
        </a:spcBef>
        <a:spcAft>
          <a:spcPct val="0"/>
        </a:spcAft>
        <a:buChar char="»"/>
        <a:defRPr sz="1400">
          <a:solidFill>
            <a:srgbClr val="424242"/>
          </a:solidFill>
          <a:latin typeface="+mn-lt"/>
          <a:ea typeface="+mn-ea"/>
        </a:defRPr>
      </a:lvl7pPr>
      <a:lvl8pPr marL="3429000" indent="-228600" algn="l" rtl="0" fontAlgn="base">
        <a:spcBef>
          <a:spcPct val="20000"/>
        </a:spcBef>
        <a:spcAft>
          <a:spcPct val="0"/>
        </a:spcAft>
        <a:buChar char="»"/>
        <a:defRPr sz="1400">
          <a:solidFill>
            <a:srgbClr val="424242"/>
          </a:solidFill>
          <a:latin typeface="+mn-lt"/>
          <a:ea typeface="+mn-ea"/>
        </a:defRPr>
      </a:lvl8pPr>
      <a:lvl9pPr marL="3886200" indent="-228600" algn="l" rtl="0" fontAlgn="base">
        <a:spcBef>
          <a:spcPct val="20000"/>
        </a:spcBef>
        <a:spcAft>
          <a:spcPct val="0"/>
        </a:spcAft>
        <a:buChar char="»"/>
        <a:defRPr sz="1400">
          <a:solidFill>
            <a:srgbClr val="424242"/>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www.agricoltura.regione.lombardia.it/cs/Satellite?c=Redazionale_P&amp;childpagename=DG_Agricoltura/Detail&amp;cid=1213521385220&amp;packedargs=NoSlotForSitePlan=true&amp;menu-to-render=1213508206912&amp;pagename=DG_AGRWrappe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8.emf"/></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1763688" y="2941588"/>
            <a:ext cx="5688632" cy="641350"/>
          </a:xfrm>
        </p:spPr>
        <p:txBody>
          <a:bodyPr/>
          <a:lstStyle/>
          <a:p>
            <a:pPr algn="ctr" eaLnBrk="1" hangingPunct="1"/>
            <a:r>
              <a:rPr lang="it-IT" sz="2800" b="1" dirty="0" smtClean="0">
                <a:solidFill>
                  <a:srgbClr val="071B50"/>
                </a:solidFill>
              </a:rPr>
              <a:t>Agricoltura conservativa</a:t>
            </a:r>
            <a:endParaRPr lang="it-IT" sz="2800" b="1" dirty="0" smtClean="0">
              <a:solidFill>
                <a:srgbClr val="071B50"/>
              </a:solidFill>
            </a:endParaRPr>
          </a:p>
        </p:txBody>
      </p:sp>
      <p:sp>
        <p:nvSpPr>
          <p:cNvPr id="3" name="Rettangolo 2"/>
          <p:cNvSpPr/>
          <p:nvPr/>
        </p:nvSpPr>
        <p:spPr>
          <a:xfrm>
            <a:off x="7119790" y="5733256"/>
            <a:ext cx="1596912" cy="338554"/>
          </a:xfrm>
          <a:prstGeom prst="rect">
            <a:avLst/>
          </a:prstGeom>
        </p:spPr>
        <p:txBody>
          <a:bodyPr wrap="none">
            <a:spAutoFit/>
          </a:bodyPr>
          <a:lstStyle/>
          <a:p>
            <a:pPr algn="ctr"/>
            <a:r>
              <a:rPr lang="it-IT" sz="1600" dirty="0" smtClean="0">
                <a:solidFill>
                  <a:srgbClr val="071B50"/>
                </a:solidFill>
              </a:rPr>
              <a:t>9 gennaio 2013</a:t>
            </a:r>
            <a:endParaRPr lang="it-IT" sz="1600" dirty="0">
              <a:solidFill>
                <a:srgbClr val="071B50"/>
              </a:solidFill>
            </a:endParaRPr>
          </a:p>
        </p:txBody>
      </p:sp>
      <p:sp>
        <p:nvSpPr>
          <p:cNvPr id="5" name="Rettangolo 4"/>
          <p:cNvSpPr/>
          <p:nvPr/>
        </p:nvSpPr>
        <p:spPr>
          <a:xfrm>
            <a:off x="323528" y="4803517"/>
            <a:ext cx="8496944" cy="461665"/>
          </a:xfrm>
          <a:prstGeom prst="rect">
            <a:avLst/>
          </a:prstGeom>
        </p:spPr>
        <p:txBody>
          <a:bodyPr wrap="square">
            <a:spAutoFit/>
          </a:bodyPr>
          <a:lstStyle/>
          <a:p>
            <a:pPr algn="ctr"/>
            <a:r>
              <a:rPr lang="it-IT" dirty="0" smtClean="0">
                <a:solidFill>
                  <a:srgbClr val="071B50"/>
                </a:solidFill>
              </a:rPr>
              <a:t>Lodovico Alfieri - Università degli Studi di Milano - </a:t>
            </a:r>
            <a:r>
              <a:rPr lang="it-IT" dirty="0" err="1" smtClean="0">
                <a:solidFill>
                  <a:srgbClr val="071B50"/>
                </a:solidFill>
              </a:rPr>
              <a:t>DiSAA</a:t>
            </a:r>
            <a:r>
              <a:rPr lang="it-IT" dirty="0" smtClean="0">
                <a:solidFill>
                  <a:srgbClr val="071B50"/>
                </a:solidFill>
              </a:rPr>
              <a:t>.</a:t>
            </a:r>
          </a:p>
        </p:txBody>
      </p:sp>
    </p:spTree>
    <p:extLst>
      <p:ext uri="{BB962C8B-B14F-4D97-AF65-F5344CB8AC3E}">
        <p14:creationId xmlns:p14="http://schemas.microsoft.com/office/powerpoint/2010/main" xmlns="" val="2268438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ttangolo 5"/>
          <p:cNvSpPr>
            <a:spLocks noChangeArrowheads="1"/>
          </p:cNvSpPr>
          <p:nvPr/>
        </p:nvSpPr>
        <p:spPr bwMode="auto">
          <a:xfrm>
            <a:off x="395288" y="1196975"/>
            <a:ext cx="8280400" cy="1015663"/>
          </a:xfrm>
          <a:prstGeom prst="rect">
            <a:avLst/>
          </a:prstGeom>
          <a:noFill/>
          <a:ln w="9525">
            <a:noFill/>
            <a:miter lim="800000"/>
            <a:headEnd/>
            <a:tailEnd/>
          </a:ln>
        </p:spPr>
        <p:txBody>
          <a:bodyPr>
            <a:spAutoFit/>
          </a:bodyPr>
          <a:lstStyle/>
          <a:p>
            <a:endParaRPr lang="it-IT" sz="2000">
              <a:solidFill>
                <a:srgbClr val="071B50"/>
              </a:solidFill>
              <a:latin typeface="Trebuchet MS" pitchFamily="34" charset="0"/>
            </a:endParaRPr>
          </a:p>
          <a:p>
            <a:endParaRPr lang="it-IT" sz="2000">
              <a:solidFill>
                <a:srgbClr val="071B50"/>
              </a:solidFill>
              <a:latin typeface="Trebuchet MS" pitchFamily="34" charset="0"/>
            </a:endParaRPr>
          </a:p>
          <a:p>
            <a:endParaRPr lang="it-IT" sz="2000">
              <a:solidFill>
                <a:srgbClr val="071B50"/>
              </a:solidFill>
              <a:latin typeface="Trebuchet MS" pitchFamily="34" charset="0"/>
            </a:endParaRPr>
          </a:p>
        </p:txBody>
      </p:sp>
      <p:sp>
        <p:nvSpPr>
          <p:cNvPr id="47107" name="Rettangolo 4"/>
          <p:cNvSpPr>
            <a:spLocks noChangeArrowheads="1"/>
          </p:cNvSpPr>
          <p:nvPr/>
        </p:nvSpPr>
        <p:spPr bwMode="auto">
          <a:xfrm>
            <a:off x="468313" y="220663"/>
            <a:ext cx="8351837" cy="400050"/>
          </a:xfrm>
          <a:prstGeom prst="rect">
            <a:avLst/>
          </a:prstGeom>
          <a:noFill/>
          <a:ln w="9525">
            <a:noFill/>
            <a:miter lim="800000"/>
            <a:headEnd/>
            <a:tailEnd/>
          </a:ln>
        </p:spPr>
        <p:txBody>
          <a:bodyPr>
            <a:spAutoFit/>
          </a:bodyPr>
          <a:lstStyle/>
          <a:p>
            <a:r>
              <a:rPr lang="it-IT" b="1">
                <a:solidFill>
                  <a:srgbClr val="071B50"/>
                </a:solidFill>
                <a:latin typeface="Trebuchet MS" pitchFamily="34" charset="0"/>
              </a:rPr>
              <a:t>Limitazione e controllo della erosione</a:t>
            </a:r>
          </a:p>
        </p:txBody>
      </p:sp>
      <p:sp>
        <p:nvSpPr>
          <p:cNvPr id="47108" name="Rettangolo 4"/>
          <p:cNvSpPr>
            <a:spLocks noChangeArrowheads="1"/>
          </p:cNvSpPr>
          <p:nvPr/>
        </p:nvSpPr>
        <p:spPr bwMode="auto">
          <a:xfrm>
            <a:off x="395536" y="980728"/>
            <a:ext cx="8353425" cy="4939814"/>
          </a:xfrm>
          <a:prstGeom prst="rect">
            <a:avLst/>
          </a:prstGeom>
          <a:noFill/>
          <a:ln w="9525">
            <a:noFill/>
            <a:miter lim="800000"/>
            <a:headEnd/>
            <a:tailEnd/>
          </a:ln>
        </p:spPr>
        <p:txBody>
          <a:bodyPr>
            <a:spAutoFit/>
          </a:bodyPr>
          <a:lstStyle/>
          <a:p>
            <a:r>
              <a:rPr lang="it-IT" sz="2000" dirty="0">
                <a:solidFill>
                  <a:srgbClr val="071B50"/>
                </a:solidFill>
                <a:latin typeface="Arial" pitchFamily="34" charset="0"/>
                <a:cs typeface="Arial" pitchFamily="34" charset="0"/>
              </a:rPr>
              <a:t>I fenomeni erosivi sono spesso sottostimati.</a:t>
            </a:r>
          </a:p>
          <a:p>
            <a:endParaRPr lang="it-IT" sz="2000" dirty="0">
              <a:solidFill>
                <a:srgbClr val="071B50"/>
              </a:solidFill>
              <a:latin typeface="Arial" pitchFamily="34" charset="0"/>
              <a:cs typeface="Arial" pitchFamily="34" charset="0"/>
            </a:endParaRPr>
          </a:p>
          <a:p>
            <a:r>
              <a:rPr lang="it-IT" sz="2000" dirty="0" smtClean="0">
                <a:solidFill>
                  <a:srgbClr val="071B50"/>
                </a:solidFill>
                <a:latin typeface="Arial" pitchFamily="34" charset="0"/>
                <a:cs typeface="Arial" pitchFamily="34" charset="0"/>
              </a:rPr>
              <a:t>L’intensità </a:t>
            </a:r>
            <a:r>
              <a:rPr lang="it-IT" sz="2000" dirty="0">
                <a:solidFill>
                  <a:srgbClr val="071B50"/>
                </a:solidFill>
                <a:latin typeface="Arial" pitchFamily="34" charset="0"/>
                <a:cs typeface="Arial" pitchFamily="34" charset="0"/>
              </a:rPr>
              <a:t>del fenomeno a seguito di eventi meteorici intensi può superare le 10/20 t/ha di terreno eroso, tanto più rilevante in quanto riguarda lo strato superficiale più fertile.</a:t>
            </a:r>
          </a:p>
          <a:p>
            <a:endParaRPr lang="it-IT" sz="2000" dirty="0">
              <a:solidFill>
                <a:srgbClr val="071B50"/>
              </a:solidFill>
              <a:latin typeface="Arial" pitchFamily="34" charset="0"/>
              <a:cs typeface="Arial" pitchFamily="34" charset="0"/>
            </a:endParaRPr>
          </a:p>
          <a:p>
            <a:r>
              <a:rPr lang="it-IT" sz="2000" dirty="0">
                <a:solidFill>
                  <a:srgbClr val="071B50"/>
                </a:solidFill>
                <a:latin typeface="Arial" pitchFamily="34" charset="0"/>
                <a:cs typeface="Arial" pitchFamily="34" charset="0"/>
              </a:rPr>
              <a:t>L’erosione del suolo si manifesta non solo in terreni collinari, ma anche in terreni in pianura con pendenze di poco superiori al 2% ed è favorita da suoli nudi e lavorazioni profonde.</a:t>
            </a:r>
          </a:p>
          <a:p>
            <a:endParaRPr lang="it-IT" sz="2000" dirty="0">
              <a:solidFill>
                <a:srgbClr val="071B50"/>
              </a:solidFill>
              <a:latin typeface="Arial" pitchFamily="34" charset="0"/>
              <a:cs typeface="Arial" pitchFamily="34" charset="0"/>
            </a:endParaRPr>
          </a:p>
          <a:p>
            <a:pPr>
              <a:spcBef>
                <a:spcPts val="600"/>
              </a:spcBef>
              <a:spcAft>
                <a:spcPts val="600"/>
              </a:spcAft>
            </a:pPr>
            <a:r>
              <a:rPr lang="it-IT" sz="2000" dirty="0">
                <a:solidFill>
                  <a:srgbClr val="071B50"/>
                </a:solidFill>
                <a:latin typeface="Arial" pitchFamily="34" charset="0"/>
                <a:cs typeface="Arial" pitchFamily="34" charset="0"/>
              </a:rPr>
              <a:t>L’agricoltura conservativa limita il fenomeno attraverso:</a:t>
            </a:r>
          </a:p>
          <a:p>
            <a:pPr>
              <a:spcBef>
                <a:spcPts val="600"/>
              </a:spcBef>
              <a:spcAft>
                <a:spcPts val="600"/>
              </a:spcAft>
              <a:buFontTx/>
              <a:buChar char="-"/>
            </a:pPr>
            <a:r>
              <a:rPr lang="it-IT" sz="2000" dirty="0">
                <a:solidFill>
                  <a:srgbClr val="071B50"/>
                </a:solidFill>
                <a:latin typeface="Arial" pitchFamily="34" charset="0"/>
                <a:cs typeface="Arial" pitchFamily="34" charset="0"/>
              </a:rPr>
              <a:t> Il mantenimento dei residui vegetali</a:t>
            </a:r>
          </a:p>
          <a:p>
            <a:pPr>
              <a:spcBef>
                <a:spcPts val="600"/>
              </a:spcBef>
              <a:spcAft>
                <a:spcPts val="600"/>
              </a:spcAft>
              <a:buFontTx/>
              <a:buChar char="-"/>
            </a:pPr>
            <a:r>
              <a:rPr lang="it-IT" sz="2000" dirty="0">
                <a:solidFill>
                  <a:srgbClr val="071B50"/>
                </a:solidFill>
                <a:latin typeface="Arial" pitchFamily="34" charset="0"/>
                <a:cs typeface="Arial" pitchFamily="34" charset="0"/>
              </a:rPr>
              <a:t> il </a:t>
            </a:r>
            <a:r>
              <a:rPr lang="it-IT" sz="2000" dirty="0" err="1">
                <a:solidFill>
                  <a:srgbClr val="071B50"/>
                </a:solidFill>
                <a:latin typeface="Arial" pitchFamily="34" charset="0"/>
                <a:cs typeface="Arial" pitchFamily="34" charset="0"/>
              </a:rPr>
              <a:t>sod</a:t>
            </a:r>
            <a:r>
              <a:rPr lang="it-IT" sz="2000" dirty="0">
                <a:solidFill>
                  <a:srgbClr val="071B50"/>
                </a:solidFill>
                <a:latin typeface="Arial" pitchFamily="34" charset="0"/>
                <a:cs typeface="Arial" pitchFamily="34" charset="0"/>
              </a:rPr>
              <a:t> </a:t>
            </a:r>
            <a:r>
              <a:rPr lang="it-IT" sz="2000" dirty="0" err="1">
                <a:solidFill>
                  <a:srgbClr val="071B50"/>
                </a:solidFill>
                <a:latin typeface="Arial" pitchFamily="34" charset="0"/>
                <a:cs typeface="Arial" pitchFamily="34" charset="0"/>
              </a:rPr>
              <a:t>seeding</a:t>
            </a:r>
            <a:r>
              <a:rPr lang="it-IT" sz="2000" dirty="0">
                <a:solidFill>
                  <a:srgbClr val="071B50"/>
                </a:solidFill>
                <a:latin typeface="Arial" pitchFamily="34" charset="0"/>
                <a:cs typeface="Arial" pitchFamily="34" charset="0"/>
              </a:rPr>
              <a:t> o il minimum </a:t>
            </a:r>
            <a:r>
              <a:rPr lang="it-IT" sz="2000" dirty="0" err="1">
                <a:solidFill>
                  <a:srgbClr val="071B50"/>
                </a:solidFill>
                <a:latin typeface="Arial" pitchFamily="34" charset="0"/>
                <a:cs typeface="Arial" pitchFamily="34" charset="0"/>
              </a:rPr>
              <a:t>tillage</a:t>
            </a:r>
            <a:r>
              <a:rPr lang="it-IT" sz="2000" dirty="0">
                <a:solidFill>
                  <a:srgbClr val="071B50"/>
                </a:solidFill>
                <a:latin typeface="Arial" pitchFamily="34" charset="0"/>
                <a:cs typeface="Arial" pitchFamily="34" charset="0"/>
              </a:rPr>
              <a:t>.</a:t>
            </a:r>
          </a:p>
          <a:p>
            <a:pPr>
              <a:spcBef>
                <a:spcPts val="600"/>
              </a:spcBef>
              <a:spcAft>
                <a:spcPts val="600"/>
              </a:spcAft>
            </a:pPr>
            <a:r>
              <a:rPr lang="it-IT" sz="2000" dirty="0" smtClean="0">
                <a:solidFill>
                  <a:srgbClr val="071B50"/>
                </a:solidFill>
                <a:latin typeface="Arial" pitchFamily="34" charset="0"/>
                <a:cs typeface="Arial" pitchFamily="34" charset="0"/>
              </a:rPr>
              <a:t>Alcuni </a:t>
            </a:r>
            <a:r>
              <a:rPr lang="it-IT" sz="2000" dirty="0">
                <a:solidFill>
                  <a:srgbClr val="071B50"/>
                </a:solidFill>
                <a:latin typeface="Arial" pitchFamily="34" charset="0"/>
                <a:cs typeface="Arial" pitchFamily="34" charset="0"/>
              </a:rPr>
              <a:t>dati sperimentali:</a:t>
            </a:r>
          </a:p>
        </p:txBody>
      </p:sp>
      <p:graphicFrame>
        <p:nvGraphicFramePr>
          <p:cNvPr id="18" name="Tabella 17"/>
          <p:cNvGraphicFramePr>
            <a:graphicFrameLocks noGrp="1"/>
          </p:cNvGraphicFramePr>
          <p:nvPr/>
        </p:nvGraphicFramePr>
        <p:xfrm>
          <a:off x="5130800" y="4652963"/>
          <a:ext cx="3778696" cy="1371600"/>
        </p:xfrm>
        <a:graphic>
          <a:graphicData uri="http://schemas.openxmlformats.org/drawingml/2006/table">
            <a:tbl>
              <a:tblPr/>
              <a:tblGrid>
                <a:gridCol w="2568664"/>
                <a:gridCol w="1210032"/>
              </a:tblGrid>
              <a:tr h="457200">
                <a:tc>
                  <a:txBody>
                    <a:bodyPr/>
                    <a:lstStyle/>
                    <a:p>
                      <a:pPr algn="ctr" rtl="0" fontAlgn="ctr"/>
                      <a:r>
                        <a:rPr lang="it-IT" sz="1400" b="1" i="0" u="none" strike="noStrike" dirty="0">
                          <a:solidFill>
                            <a:srgbClr val="FFFFFF"/>
                          </a:solidFill>
                          <a:latin typeface="Calibri"/>
                        </a:rPr>
                        <a:t>Tipo di lavorazione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74807"/>
                    </a:solidFill>
                  </a:tcPr>
                </a:tc>
                <a:tc>
                  <a:txBody>
                    <a:bodyPr/>
                    <a:lstStyle/>
                    <a:p>
                      <a:pPr algn="ctr" rtl="0" fontAlgn="ctr"/>
                      <a:r>
                        <a:rPr lang="it-IT" sz="1400" b="1" i="0" u="none" strike="noStrike" dirty="0">
                          <a:solidFill>
                            <a:srgbClr val="FFFFFF"/>
                          </a:solidFill>
                          <a:latin typeface="Calibri"/>
                        </a:rPr>
                        <a:t>Terreno eroso (t/ha)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74807"/>
                    </a:solidFill>
                  </a:tcPr>
                </a:tc>
              </a:tr>
              <a:tr h="457200">
                <a:tc>
                  <a:txBody>
                    <a:bodyPr/>
                    <a:lstStyle/>
                    <a:p>
                      <a:pPr algn="l" rtl="0" fontAlgn="ctr"/>
                      <a:r>
                        <a:rPr lang="it-IT" sz="1400" b="1" i="0" u="none" strike="noStrike" dirty="0" err="1">
                          <a:solidFill>
                            <a:srgbClr val="FFFFFF"/>
                          </a:solidFill>
                          <a:latin typeface="Calibri"/>
                        </a:rPr>
                        <a:t>Agric</a:t>
                      </a:r>
                      <a:r>
                        <a:rPr lang="it-IT" sz="1400" b="1" i="0" u="none" strike="noStrike" dirty="0">
                          <a:solidFill>
                            <a:srgbClr val="FFFFFF"/>
                          </a:solidFill>
                          <a:latin typeface="Calibri"/>
                        </a:rPr>
                        <a:t>. Convenzionale: aratura</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74807"/>
                    </a:solidFill>
                  </a:tcPr>
                </a:tc>
                <a:tc>
                  <a:txBody>
                    <a:bodyPr/>
                    <a:lstStyle/>
                    <a:p>
                      <a:pPr algn="ctr" fontAlgn="ctr"/>
                      <a:r>
                        <a:rPr lang="it-IT" sz="1400" b="1" i="0" u="none" strike="noStrike" dirty="0">
                          <a:solidFill>
                            <a:srgbClr val="000000"/>
                          </a:solidFill>
                          <a:latin typeface="Calibri"/>
                        </a:rPr>
                        <a:t>29.4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r>
              <a:tr h="457200">
                <a:tc>
                  <a:txBody>
                    <a:bodyPr/>
                    <a:lstStyle/>
                    <a:p>
                      <a:pPr algn="l" rtl="0" fontAlgn="ctr"/>
                      <a:r>
                        <a:rPr lang="it-IT" sz="1400" b="1" i="0" u="none" strike="noStrike" dirty="0" err="1">
                          <a:solidFill>
                            <a:srgbClr val="FFFFFF"/>
                          </a:solidFill>
                          <a:latin typeface="Calibri"/>
                        </a:rPr>
                        <a:t>Agric</a:t>
                      </a:r>
                      <a:r>
                        <a:rPr lang="it-IT" sz="1400" b="1" i="0" u="none" strike="noStrike" dirty="0">
                          <a:solidFill>
                            <a:srgbClr val="FFFFFF"/>
                          </a:solidFill>
                          <a:latin typeface="Calibri"/>
                        </a:rPr>
                        <a:t>. Conservativa: semina su sodo</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74807"/>
                    </a:solidFill>
                  </a:tcPr>
                </a:tc>
                <a:tc>
                  <a:txBody>
                    <a:bodyPr/>
                    <a:lstStyle/>
                    <a:p>
                      <a:pPr algn="ctr" fontAlgn="ctr"/>
                      <a:r>
                        <a:rPr lang="it-IT" sz="1400" b="1" i="0" u="none" strike="noStrike" dirty="0">
                          <a:solidFill>
                            <a:srgbClr val="000000"/>
                          </a:solidFill>
                          <a:latin typeface="Calibri"/>
                        </a:rPr>
                        <a:t>3.8</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xmlns="" val="2833106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ttangolo 4"/>
          <p:cNvSpPr>
            <a:spLocks noChangeArrowheads="1"/>
          </p:cNvSpPr>
          <p:nvPr/>
        </p:nvSpPr>
        <p:spPr bwMode="auto">
          <a:xfrm>
            <a:off x="323850" y="220663"/>
            <a:ext cx="5976938" cy="400050"/>
          </a:xfrm>
          <a:prstGeom prst="rect">
            <a:avLst/>
          </a:prstGeom>
          <a:noFill/>
          <a:ln w="9525">
            <a:noFill/>
            <a:miter lim="800000"/>
            <a:headEnd/>
            <a:tailEnd/>
          </a:ln>
        </p:spPr>
        <p:txBody>
          <a:bodyPr>
            <a:spAutoFit/>
          </a:bodyPr>
          <a:lstStyle/>
          <a:p>
            <a:r>
              <a:rPr lang="it-IT" b="1">
                <a:solidFill>
                  <a:srgbClr val="071B50"/>
                </a:solidFill>
                <a:latin typeface="Trebuchet MS" pitchFamily="34" charset="0"/>
              </a:rPr>
              <a:t>Miglioramento della biologia del terreno</a:t>
            </a:r>
          </a:p>
        </p:txBody>
      </p:sp>
      <p:sp>
        <p:nvSpPr>
          <p:cNvPr id="48131" name="Rettangolo arrotondato 6"/>
          <p:cNvSpPr>
            <a:spLocks noChangeArrowheads="1"/>
          </p:cNvSpPr>
          <p:nvPr/>
        </p:nvSpPr>
        <p:spPr bwMode="auto">
          <a:xfrm>
            <a:off x="1799692" y="1939250"/>
            <a:ext cx="5544616" cy="460268"/>
          </a:xfrm>
          <a:prstGeom prst="roundRect">
            <a:avLst>
              <a:gd name="adj" fmla="val 16667"/>
            </a:avLst>
          </a:prstGeom>
          <a:solidFill>
            <a:srgbClr val="9BBB59"/>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wrap="square" anchor="ctr" anchorCtr="1">
            <a:spAutoFit/>
          </a:bodyPr>
          <a:lstStyle/>
          <a:p>
            <a:pPr marL="457200" indent="-457200" algn="ctr" eaLnBrk="1" fontAlgn="auto" hangingPunct="1">
              <a:lnSpc>
                <a:spcPct val="150000"/>
              </a:lnSpc>
              <a:spcBef>
                <a:spcPts val="0"/>
              </a:spcBef>
              <a:spcAft>
                <a:spcPts val="0"/>
              </a:spcAft>
            </a:pPr>
            <a:r>
              <a:rPr lang="it-IT" sz="1600" b="1" kern="0" dirty="0">
                <a:solidFill>
                  <a:sysClr val="window" lastClr="FFFFFF"/>
                </a:solidFill>
                <a:latin typeface="Arial" pitchFamily="34" charset="0"/>
                <a:ea typeface="+mn-ea"/>
                <a:cs typeface="Arial" pitchFamily="34" charset="0"/>
              </a:rPr>
              <a:t>Miglioramento della biologia del terreno</a:t>
            </a:r>
          </a:p>
        </p:txBody>
      </p:sp>
      <p:sp>
        <p:nvSpPr>
          <p:cNvPr id="48132" name="Freccia in giù 6"/>
          <p:cNvSpPr>
            <a:spLocks noChangeArrowheads="1"/>
          </p:cNvSpPr>
          <p:nvPr/>
        </p:nvSpPr>
        <p:spPr bwMode="auto">
          <a:xfrm>
            <a:off x="4391757" y="2529999"/>
            <a:ext cx="360486" cy="466953"/>
          </a:xfrm>
          <a:prstGeom prst="downArrow">
            <a:avLst>
              <a:gd name="adj1" fmla="val 50000"/>
              <a:gd name="adj2" fmla="val 49947"/>
            </a:avLst>
          </a:prstGeom>
          <a:solidFill>
            <a:srgbClr val="9BBB59"/>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wrap="square" anchor="ctr" anchorCtr="1">
            <a:noAutofit/>
          </a:bodyPr>
          <a:lstStyle/>
          <a:p>
            <a:pPr marL="457200" indent="-457200" algn="ctr" eaLnBrk="1" fontAlgn="auto" hangingPunct="1">
              <a:lnSpc>
                <a:spcPct val="150000"/>
              </a:lnSpc>
              <a:spcBef>
                <a:spcPts val="0"/>
              </a:spcBef>
              <a:spcAft>
                <a:spcPts val="0"/>
              </a:spcAft>
            </a:pPr>
            <a:endParaRPr lang="it-IT" sz="1800" b="1" kern="0">
              <a:solidFill>
                <a:sysClr val="window" lastClr="FFFFFF"/>
              </a:solidFill>
              <a:latin typeface="Arial" pitchFamily="34" charset="0"/>
              <a:ea typeface="+mn-ea"/>
              <a:cs typeface="Arial" pitchFamily="34" charset="0"/>
            </a:endParaRPr>
          </a:p>
        </p:txBody>
      </p:sp>
      <p:sp>
        <p:nvSpPr>
          <p:cNvPr id="48133" name="Rettangolo 7"/>
          <p:cNvSpPr>
            <a:spLocks noChangeArrowheads="1"/>
          </p:cNvSpPr>
          <p:nvPr/>
        </p:nvSpPr>
        <p:spPr bwMode="auto">
          <a:xfrm>
            <a:off x="1695276" y="3070143"/>
            <a:ext cx="5831978" cy="416011"/>
          </a:xfrm>
          <a:prstGeom prst="rect">
            <a:avLst/>
          </a:prstGeom>
          <a:solidFill>
            <a:srgbClr val="F79646"/>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wrap="square">
            <a:spAutoFit/>
          </a:bodyPr>
          <a:lstStyle/>
          <a:p>
            <a:pPr marL="457200" indent="-457200" algn="ctr" eaLnBrk="1" fontAlgn="auto" hangingPunct="1">
              <a:lnSpc>
                <a:spcPct val="150000"/>
              </a:lnSpc>
              <a:spcBef>
                <a:spcPts val="0"/>
              </a:spcBef>
              <a:spcAft>
                <a:spcPts val="0"/>
              </a:spcAft>
            </a:pPr>
            <a:r>
              <a:rPr lang="it-IT" sz="1600" b="1" kern="0" dirty="0">
                <a:solidFill>
                  <a:sysClr val="window" lastClr="FFFFFF"/>
                </a:solidFill>
                <a:latin typeface="Arial" pitchFamily="34" charset="0"/>
                <a:ea typeface="+mn-ea"/>
                <a:cs typeface="Arial" pitchFamily="34" charset="0"/>
              </a:rPr>
              <a:t>Diminuzione di azoto nitrico</a:t>
            </a:r>
          </a:p>
        </p:txBody>
      </p:sp>
      <p:sp>
        <p:nvSpPr>
          <p:cNvPr id="48134" name="Rettangolo 4"/>
          <p:cNvSpPr>
            <a:spLocks noChangeArrowheads="1"/>
          </p:cNvSpPr>
          <p:nvPr/>
        </p:nvSpPr>
        <p:spPr bwMode="auto">
          <a:xfrm>
            <a:off x="179388" y="981075"/>
            <a:ext cx="8496300" cy="923330"/>
          </a:xfrm>
          <a:prstGeom prst="rect">
            <a:avLst/>
          </a:prstGeom>
          <a:noFill/>
          <a:ln w="9525">
            <a:noFill/>
            <a:miter lim="800000"/>
            <a:headEnd/>
            <a:tailEnd/>
          </a:ln>
        </p:spPr>
        <p:txBody>
          <a:bodyPr>
            <a:spAutoFit/>
          </a:bodyPr>
          <a:lstStyle/>
          <a:p>
            <a:r>
              <a:rPr lang="it-IT" sz="1800" dirty="0">
                <a:solidFill>
                  <a:srgbClr val="071B50"/>
                </a:solidFill>
                <a:latin typeface="Arial" pitchFamily="34" charset="0"/>
                <a:cs typeface="Arial" pitchFamily="34" charset="0"/>
              </a:rPr>
              <a:t>Lavorazioni di minore intensità o zero lavorazioni causano un aumento sia numerico che in termini di biomassa dei microrganismi presenti nel suolo (lombrichi); quindi producono:</a:t>
            </a:r>
            <a:endParaRPr lang="it-IT" sz="1800" b="1" dirty="0">
              <a:solidFill>
                <a:srgbClr val="071B50"/>
              </a:solidFill>
              <a:latin typeface="Arial" pitchFamily="34" charset="0"/>
              <a:cs typeface="Arial" pitchFamily="34" charset="0"/>
            </a:endParaRPr>
          </a:p>
        </p:txBody>
      </p:sp>
      <p:sp>
        <p:nvSpPr>
          <p:cNvPr id="48135" name="Rettangolo 14"/>
          <p:cNvSpPr>
            <a:spLocks noChangeArrowheads="1"/>
          </p:cNvSpPr>
          <p:nvPr/>
        </p:nvSpPr>
        <p:spPr bwMode="auto">
          <a:xfrm>
            <a:off x="1677299" y="5192342"/>
            <a:ext cx="5867933" cy="416011"/>
          </a:xfrm>
          <a:prstGeom prst="rect">
            <a:avLst/>
          </a:prstGeom>
          <a:solidFill>
            <a:srgbClr val="F79646"/>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wrap="square">
            <a:spAutoFit/>
          </a:bodyPr>
          <a:lstStyle/>
          <a:p>
            <a:pPr marL="457200" indent="-457200" algn="ctr" eaLnBrk="1" fontAlgn="auto" hangingPunct="1">
              <a:lnSpc>
                <a:spcPct val="150000"/>
              </a:lnSpc>
              <a:spcBef>
                <a:spcPts val="0"/>
              </a:spcBef>
              <a:spcAft>
                <a:spcPts val="0"/>
              </a:spcAft>
            </a:pPr>
            <a:r>
              <a:rPr lang="it-IT" sz="1600" b="1" kern="0" dirty="0">
                <a:solidFill>
                  <a:sysClr val="window" lastClr="FFFFFF"/>
                </a:solidFill>
                <a:latin typeface="Arial" pitchFamily="34" charset="0"/>
                <a:ea typeface="+mn-ea"/>
                <a:cs typeface="Arial" pitchFamily="34" charset="0"/>
              </a:rPr>
              <a:t>Migliore percolazione </a:t>
            </a:r>
            <a:r>
              <a:rPr lang="it-IT" sz="1600" b="1" kern="0" dirty="0" smtClean="0">
                <a:solidFill>
                  <a:sysClr val="window" lastClr="FFFFFF"/>
                </a:solidFill>
                <a:latin typeface="Arial" pitchFamily="34" charset="0"/>
                <a:ea typeface="+mn-ea"/>
                <a:cs typeface="Arial" pitchFamily="34" charset="0"/>
              </a:rPr>
              <a:t>idrica</a:t>
            </a:r>
            <a:endParaRPr lang="it-IT" sz="1600" b="1" kern="0" dirty="0">
              <a:solidFill>
                <a:sysClr val="window" lastClr="FFFFFF"/>
              </a:solidFill>
              <a:latin typeface="Arial" pitchFamily="34" charset="0"/>
              <a:ea typeface="+mn-ea"/>
              <a:cs typeface="Arial" pitchFamily="34" charset="0"/>
            </a:endParaRPr>
          </a:p>
        </p:txBody>
      </p:sp>
      <p:sp>
        <p:nvSpPr>
          <p:cNvPr id="48136" name="Rettangolo 15"/>
          <p:cNvSpPr>
            <a:spLocks noChangeArrowheads="1"/>
          </p:cNvSpPr>
          <p:nvPr/>
        </p:nvSpPr>
        <p:spPr bwMode="auto">
          <a:xfrm>
            <a:off x="1695276" y="3587668"/>
            <a:ext cx="5831978" cy="416011"/>
          </a:xfrm>
          <a:prstGeom prst="rect">
            <a:avLst/>
          </a:prstGeom>
          <a:solidFill>
            <a:srgbClr val="F79646"/>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wrap="square">
            <a:spAutoFit/>
          </a:bodyPr>
          <a:lstStyle/>
          <a:p>
            <a:pPr marL="457200" indent="-457200" algn="ctr" eaLnBrk="1" fontAlgn="auto" hangingPunct="1">
              <a:lnSpc>
                <a:spcPct val="150000"/>
              </a:lnSpc>
              <a:spcBef>
                <a:spcPts val="0"/>
              </a:spcBef>
              <a:spcAft>
                <a:spcPts val="0"/>
              </a:spcAft>
            </a:pPr>
            <a:r>
              <a:rPr lang="it-IT" sz="1600" b="1" kern="0" dirty="0">
                <a:solidFill>
                  <a:sysClr val="window" lastClr="FFFFFF"/>
                </a:solidFill>
                <a:latin typeface="Arial" pitchFamily="34" charset="0"/>
                <a:ea typeface="+mn-ea"/>
                <a:cs typeface="Arial" pitchFamily="34" charset="0"/>
              </a:rPr>
              <a:t>Maggiore fissazione di azoto nell’humus</a:t>
            </a:r>
          </a:p>
        </p:txBody>
      </p:sp>
      <p:sp>
        <p:nvSpPr>
          <p:cNvPr id="48137" name="Rettangolo 16"/>
          <p:cNvSpPr>
            <a:spLocks noChangeArrowheads="1"/>
          </p:cNvSpPr>
          <p:nvPr/>
        </p:nvSpPr>
        <p:spPr bwMode="auto">
          <a:xfrm>
            <a:off x="1695276" y="4106781"/>
            <a:ext cx="5831978" cy="416011"/>
          </a:xfrm>
          <a:prstGeom prst="rect">
            <a:avLst/>
          </a:prstGeom>
          <a:solidFill>
            <a:srgbClr val="F79646"/>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wrap="square">
            <a:spAutoFit/>
          </a:bodyPr>
          <a:lstStyle/>
          <a:p>
            <a:pPr marL="457200" indent="-457200" algn="ctr" eaLnBrk="1" fontAlgn="auto" hangingPunct="1">
              <a:lnSpc>
                <a:spcPct val="150000"/>
              </a:lnSpc>
              <a:spcBef>
                <a:spcPts val="0"/>
              </a:spcBef>
              <a:spcAft>
                <a:spcPts val="0"/>
              </a:spcAft>
            </a:pPr>
            <a:r>
              <a:rPr lang="it-IT" sz="1600" b="1" kern="0" dirty="0">
                <a:solidFill>
                  <a:sysClr val="window" lastClr="FFFFFF"/>
                </a:solidFill>
                <a:latin typeface="Arial" pitchFamily="34" charset="0"/>
                <a:ea typeface="+mn-ea"/>
                <a:cs typeface="Arial" pitchFamily="34" charset="0"/>
              </a:rPr>
              <a:t>Potenziale diminuzione della lisciviazione nitrati</a:t>
            </a:r>
          </a:p>
        </p:txBody>
      </p:sp>
      <p:sp>
        <p:nvSpPr>
          <p:cNvPr id="48138" name="Rettangolo 17"/>
          <p:cNvSpPr>
            <a:spLocks noChangeArrowheads="1"/>
          </p:cNvSpPr>
          <p:nvPr/>
        </p:nvSpPr>
        <p:spPr bwMode="auto">
          <a:xfrm>
            <a:off x="1695276" y="4625893"/>
            <a:ext cx="5831978" cy="416011"/>
          </a:xfrm>
          <a:prstGeom prst="rect">
            <a:avLst/>
          </a:prstGeom>
          <a:solidFill>
            <a:srgbClr val="F79646"/>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wrap="square">
            <a:spAutoFit/>
          </a:bodyPr>
          <a:lstStyle/>
          <a:p>
            <a:pPr marL="457200" indent="-457200" algn="ctr" eaLnBrk="1" fontAlgn="auto" hangingPunct="1">
              <a:lnSpc>
                <a:spcPct val="150000"/>
              </a:lnSpc>
              <a:spcBef>
                <a:spcPts val="0"/>
              </a:spcBef>
              <a:spcAft>
                <a:spcPts val="0"/>
              </a:spcAft>
            </a:pPr>
            <a:r>
              <a:rPr lang="it-IT" sz="1600" b="1" kern="0" dirty="0">
                <a:solidFill>
                  <a:sysClr val="window" lastClr="FFFFFF"/>
                </a:solidFill>
                <a:latin typeface="Arial" pitchFamily="34" charset="0"/>
                <a:ea typeface="+mn-ea"/>
                <a:cs typeface="Arial" pitchFamily="34" charset="0"/>
              </a:rPr>
              <a:t>Maggiore porosità del terreno</a:t>
            </a:r>
          </a:p>
        </p:txBody>
      </p:sp>
      <p:sp>
        <p:nvSpPr>
          <p:cNvPr id="48139" name="Rettangolo 18"/>
          <p:cNvSpPr>
            <a:spLocks noChangeArrowheads="1"/>
          </p:cNvSpPr>
          <p:nvPr/>
        </p:nvSpPr>
        <p:spPr bwMode="auto">
          <a:xfrm>
            <a:off x="1677299" y="5703639"/>
            <a:ext cx="5867933" cy="461665"/>
          </a:xfrm>
          <a:prstGeom prst="rect">
            <a:avLst/>
          </a:prstGeom>
          <a:solidFill>
            <a:srgbClr val="F79646"/>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wrap="square">
            <a:spAutoFit/>
          </a:bodyPr>
          <a:lstStyle/>
          <a:p>
            <a:pPr marL="457200" indent="-457200" algn="ctr" eaLnBrk="1" fontAlgn="auto" hangingPunct="1">
              <a:lnSpc>
                <a:spcPct val="150000"/>
              </a:lnSpc>
              <a:spcBef>
                <a:spcPts val="0"/>
              </a:spcBef>
              <a:spcAft>
                <a:spcPts val="0"/>
              </a:spcAft>
            </a:pPr>
            <a:r>
              <a:rPr lang="it-IT" sz="1600" b="1" kern="0" dirty="0">
                <a:solidFill>
                  <a:sysClr val="window" lastClr="FFFFFF"/>
                </a:solidFill>
                <a:latin typeface="Arial" pitchFamily="34" charset="0"/>
                <a:ea typeface="+mn-ea"/>
                <a:cs typeface="Arial" pitchFamily="34" charset="0"/>
              </a:rPr>
              <a:t>Minore </a:t>
            </a:r>
            <a:r>
              <a:rPr lang="it-IT" sz="1600" b="1" kern="0" dirty="0" err="1">
                <a:solidFill>
                  <a:sysClr val="window" lastClr="FFFFFF"/>
                </a:solidFill>
                <a:latin typeface="Arial" pitchFamily="34" charset="0"/>
                <a:ea typeface="+mn-ea"/>
                <a:cs typeface="Arial" pitchFamily="34" charset="0"/>
              </a:rPr>
              <a:t>run</a:t>
            </a:r>
            <a:r>
              <a:rPr lang="it-IT" sz="1600" b="1" kern="0" dirty="0">
                <a:solidFill>
                  <a:sysClr val="window" lastClr="FFFFFF"/>
                </a:solidFill>
                <a:latin typeface="Arial" pitchFamily="34" charset="0"/>
                <a:ea typeface="+mn-ea"/>
                <a:cs typeface="Arial" pitchFamily="34" charset="0"/>
              </a:rPr>
              <a:t> off </a:t>
            </a:r>
            <a:r>
              <a:rPr lang="it-IT" sz="1600" b="1" kern="0" dirty="0" smtClean="0">
                <a:solidFill>
                  <a:sysClr val="window" lastClr="FFFFFF"/>
                </a:solidFill>
                <a:latin typeface="Arial" pitchFamily="34" charset="0"/>
                <a:ea typeface="+mn-ea"/>
                <a:cs typeface="Arial" pitchFamily="34" charset="0"/>
              </a:rPr>
              <a:t>superficiale</a:t>
            </a:r>
            <a:endParaRPr lang="it-IT" sz="1600" b="1" kern="0" dirty="0">
              <a:solidFill>
                <a:sysClr val="window" lastClr="FFFFFF"/>
              </a:solidFill>
              <a:latin typeface="Arial" pitchFamily="34" charset="0"/>
              <a:ea typeface="+mn-ea"/>
              <a:cs typeface="Arial" pitchFamily="34" charset="0"/>
            </a:endParaRPr>
          </a:p>
        </p:txBody>
      </p:sp>
    </p:spTree>
    <p:extLst>
      <p:ext uri="{BB962C8B-B14F-4D97-AF65-F5344CB8AC3E}">
        <p14:creationId xmlns:p14="http://schemas.microsoft.com/office/powerpoint/2010/main" xmlns="" val="241077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133"/>
                                        </p:tgtEl>
                                        <p:attrNameLst>
                                          <p:attrName>style.visibility</p:attrName>
                                        </p:attrNameLst>
                                      </p:cBhvr>
                                      <p:to>
                                        <p:strVal val="visible"/>
                                      </p:to>
                                    </p:set>
                                    <p:anim calcmode="lin" valueType="num">
                                      <p:cBhvr additive="base">
                                        <p:cTn id="7" dur="1000" fill="hold"/>
                                        <p:tgtEl>
                                          <p:spTgt spid="48133"/>
                                        </p:tgtEl>
                                        <p:attrNameLst>
                                          <p:attrName>ppt_x</p:attrName>
                                        </p:attrNameLst>
                                      </p:cBhvr>
                                      <p:tavLst>
                                        <p:tav tm="0">
                                          <p:val>
                                            <p:strVal val="0-#ppt_w/2"/>
                                          </p:val>
                                        </p:tav>
                                        <p:tav tm="100000">
                                          <p:val>
                                            <p:strVal val="#ppt_x"/>
                                          </p:val>
                                        </p:tav>
                                      </p:tavLst>
                                    </p:anim>
                                    <p:anim calcmode="lin" valueType="num">
                                      <p:cBhvr additive="base">
                                        <p:cTn id="8" dur="1000" fill="hold"/>
                                        <p:tgtEl>
                                          <p:spTgt spid="4813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8135"/>
                                        </p:tgtEl>
                                        <p:attrNameLst>
                                          <p:attrName>style.visibility</p:attrName>
                                        </p:attrNameLst>
                                      </p:cBhvr>
                                      <p:to>
                                        <p:strVal val="visible"/>
                                      </p:to>
                                    </p:set>
                                    <p:anim calcmode="lin" valueType="num">
                                      <p:cBhvr additive="base">
                                        <p:cTn id="11" dur="1000" fill="hold"/>
                                        <p:tgtEl>
                                          <p:spTgt spid="48135"/>
                                        </p:tgtEl>
                                        <p:attrNameLst>
                                          <p:attrName>ppt_x</p:attrName>
                                        </p:attrNameLst>
                                      </p:cBhvr>
                                      <p:tavLst>
                                        <p:tav tm="0">
                                          <p:val>
                                            <p:strVal val="0-#ppt_w/2"/>
                                          </p:val>
                                        </p:tav>
                                        <p:tav tm="100000">
                                          <p:val>
                                            <p:strVal val="#ppt_x"/>
                                          </p:val>
                                        </p:tav>
                                      </p:tavLst>
                                    </p:anim>
                                    <p:anim calcmode="lin" valueType="num">
                                      <p:cBhvr additive="base">
                                        <p:cTn id="12" dur="1000" fill="hold"/>
                                        <p:tgtEl>
                                          <p:spTgt spid="4813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136"/>
                                        </p:tgtEl>
                                        <p:attrNameLst>
                                          <p:attrName>style.visibility</p:attrName>
                                        </p:attrNameLst>
                                      </p:cBhvr>
                                      <p:to>
                                        <p:strVal val="visible"/>
                                      </p:to>
                                    </p:set>
                                    <p:anim calcmode="lin" valueType="num">
                                      <p:cBhvr additive="base">
                                        <p:cTn id="15" dur="1000" fill="hold"/>
                                        <p:tgtEl>
                                          <p:spTgt spid="48136"/>
                                        </p:tgtEl>
                                        <p:attrNameLst>
                                          <p:attrName>ppt_x</p:attrName>
                                        </p:attrNameLst>
                                      </p:cBhvr>
                                      <p:tavLst>
                                        <p:tav tm="0">
                                          <p:val>
                                            <p:strVal val="0-#ppt_w/2"/>
                                          </p:val>
                                        </p:tav>
                                        <p:tav tm="100000">
                                          <p:val>
                                            <p:strVal val="#ppt_x"/>
                                          </p:val>
                                        </p:tav>
                                      </p:tavLst>
                                    </p:anim>
                                    <p:anim calcmode="lin" valueType="num">
                                      <p:cBhvr additive="base">
                                        <p:cTn id="16" dur="1000" fill="hold"/>
                                        <p:tgtEl>
                                          <p:spTgt spid="4813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8137"/>
                                        </p:tgtEl>
                                        <p:attrNameLst>
                                          <p:attrName>style.visibility</p:attrName>
                                        </p:attrNameLst>
                                      </p:cBhvr>
                                      <p:to>
                                        <p:strVal val="visible"/>
                                      </p:to>
                                    </p:set>
                                    <p:anim calcmode="lin" valueType="num">
                                      <p:cBhvr additive="base">
                                        <p:cTn id="19" dur="1000" fill="hold"/>
                                        <p:tgtEl>
                                          <p:spTgt spid="48137"/>
                                        </p:tgtEl>
                                        <p:attrNameLst>
                                          <p:attrName>ppt_x</p:attrName>
                                        </p:attrNameLst>
                                      </p:cBhvr>
                                      <p:tavLst>
                                        <p:tav tm="0">
                                          <p:val>
                                            <p:strVal val="0-#ppt_w/2"/>
                                          </p:val>
                                        </p:tav>
                                        <p:tav tm="100000">
                                          <p:val>
                                            <p:strVal val="#ppt_x"/>
                                          </p:val>
                                        </p:tav>
                                      </p:tavLst>
                                    </p:anim>
                                    <p:anim calcmode="lin" valueType="num">
                                      <p:cBhvr additive="base">
                                        <p:cTn id="20" dur="1000" fill="hold"/>
                                        <p:tgtEl>
                                          <p:spTgt spid="4813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8138"/>
                                        </p:tgtEl>
                                        <p:attrNameLst>
                                          <p:attrName>style.visibility</p:attrName>
                                        </p:attrNameLst>
                                      </p:cBhvr>
                                      <p:to>
                                        <p:strVal val="visible"/>
                                      </p:to>
                                    </p:set>
                                    <p:anim calcmode="lin" valueType="num">
                                      <p:cBhvr additive="base">
                                        <p:cTn id="23" dur="1000" fill="hold"/>
                                        <p:tgtEl>
                                          <p:spTgt spid="48138"/>
                                        </p:tgtEl>
                                        <p:attrNameLst>
                                          <p:attrName>ppt_x</p:attrName>
                                        </p:attrNameLst>
                                      </p:cBhvr>
                                      <p:tavLst>
                                        <p:tav tm="0">
                                          <p:val>
                                            <p:strVal val="0-#ppt_w/2"/>
                                          </p:val>
                                        </p:tav>
                                        <p:tav tm="100000">
                                          <p:val>
                                            <p:strVal val="#ppt_x"/>
                                          </p:val>
                                        </p:tav>
                                      </p:tavLst>
                                    </p:anim>
                                    <p:anim calcmode="lin" valueType="num">
                                      <p:cBhvr additive="base">
                                        <p:cTn id="24" dur="1000" fill="hold"/>
                                        <p:tgtEl>
                                          <p:spTgt spid="4813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8139"/>
                                        </p:tgtEl>
                                        <p:attrNameLst>
                                          <p:attrName>style.visibility</p:attrName>
                                        </p:attrNameLst>
                                      </p:cBhvr>
                                      <p:to>
                                        <p:strVal val="visible"/>
                                      </p:to>
                                    </p:set>
                                    <p:anim calcmode="lin" valueType="num">
                                      <p:cBhvr additive="base">
                                        <p:cTn id="27" dur="1000" fill="hold"/>
                                        <p:tgtEl>
                                          <p:spTgt spid="48139"/>
                                        </p:tgtEl>
                                        <p:attrNameLst>
                                          <p:attrName>ppt_x</p:attrName>
                                        </p:attrNameLst>
                                      </p:cBhvr>
                                      <p:tavLst>
                                        <p:tav tm="0">
                                          <p:val>
                                            <p:strVal val="0-#ppt_w/2"/>
                                          </p:val>
                                        </p:tav>
                                        <p:tav tm="100000">
                                          <p:val>
                                            <p:strVal val="#ppt_x"/>
                                          </p:val>
                                        </p:tav>
                                      </p:tavLst>
                                    </p:anim>
                                    <p:anim calcmode="lin" valueType="num">
                                      <p:cBhvr additive="base">
                                        <p:cTn id="28" dur="1000" fill="hold"/>
                                        <p:tgtEl>
                                          <p:spTgt spid="481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animBg="1"/>
      <p:bldP spid="48135" grpId="0" animBg="1"/>
      <p:bldP spid="48136" grpId="0" animBg="1"/>
      <p:bldP spid="48137" grpId="0" animBg="1"/>
      <p:bldP spid="48138" grpId="0" animBg="1"/>
      <p:bldP spid="481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ttangolo 1"/>
          <p:cNvSpPr>
            <a:spLocks noChangeArrowheads="1"/>
          </p:cNvSpPr>
          <p:nvPr/>
        </p:nvSpPr>
        <p:spPr bwMode="auto">
          <a:xfrm>
            <a:off x="323850" y="260350"/>
            <a:ext cx="7956550" cy="461665"/>
          </a:xfrm>
          <a:prstGeom prst="rect">
            <a:avLst/>
          </a:prstGeom>
          <a:noFill/>
          <a:ln w="9525">
            <a:noFill/>
            <a:miter lim="800000"/>
            <a:headEnd/>
            <a:tailEnd/>
          </a:ln>
        </p:spPr>
        <p:txBody>
          <a:bodyPr wrap="square">
            <a:spAutoFit/>
          </a:bodyPr>
          <a:lstStyle/>
          <a:p>
            <a:r>
              <a:rPr lang="it-IT" b="1" dirty="0">
                <a:solidFill>
                  <a:srgbClr val="071B50"/>
                </a:solidFill>
                <a:latin typeface="Trebuchet MS" pitchFamily="34" charset="0"/>
              </a:rPr>
              <a:t>Miglioramento dell’efficienza di concimazione</a:t>
            </a:r>
            <a:endParaRPr lang="it-IT" b="1" dirty="0"/>
          </a:p>
        </p:txBody>
      </p:sp>
      <p:sp>
        <p:nvSpPr>
          <p:cNvPr id="5" name="Rettangolo 4"/>
          <p:cNvSpPr>
            <a:spLocks noChangeArrowheads="1"/>
          </p:cNvSpPr>
          <p:nvPr/>
        </p:nvSpPr>
        <p:spPr bwMode="auto">
          <a:xfrm>
            <a:off x="323850" y="1268760"/>
            <a:ext cx="8496300" cy="4031873"/>
          </a:xfrm>
          <a:prstGeom prst="rect">
            <a:avLst/>
          </a:prstGeom>
          <a:noFill/>
          <a:ln w="9525">
            <a:noFill/>
            <a:miter lim="800000"/>
            <a:headEnd/>
            <a:tailEnd/>
          </a:ln>
        </p:spPr>
        <p:txBody>
          <a:bodyPr>
            <a:spAutoFit/>
          </a:bodyPr>
          <a:lstStyle/>
          <a:p>
            <a:pPr algn="just">
              <a:spcBef>
                <a:spcPts val="600"/>
              </a:spcBef>
              <a:spcAft>
                <a:spcPts val="600"/>
              </a:spcAft>
              <a:defRPr/>
            </a:pPr>
            <a:r>
              <a:rPr lang="it-IT" sz="1800" dirty="0">
                <a:solidFill>
                  <a:srgbClr val="071B50"/>
                </a:solidFill>
                <a:latin typeface="Arial" pitchFamily="34" charset="0"/>
                <a:cs typeface="Arial" pitchFamily="34" charset="0"/>
              </a:rPr>
              <a:t>Le pratiche di Agricoltura Conservativa hanno come immediata conseguenza </a:t>
            </a:r>
            <a:r>
              <a:rPr lang="it-IT" sz="1800" b="1" dirty="0">
                <a:solidFill>
                  <a:srgbClr val="071B50"/>
                </a:solidFill>
                <a:latin typeface="Arial" pitchFamily="34" charset="0"/>
                <a:cs typeface="Arial" pitchFamily="34" charset="0"/>
              </a:rPr>
              <a:t>l’aumento della Sostanza Organica </a:t>
            </a:r>
            <a:r>
              <a:rPr lang="it-IT" sz="1800" dirty="0">
                <a:solidFill>
                  <a:srgbClr val="071B50"/>
                </a:solidFill>
                <a:latin typeface="Arial" pitchFamily="34" charset="0"/>
                <a:cs typeface="Arial" pitchFamily="34" charset="0"/>
              </a:rPr>
              <a:t>del terreno negli strati superficiali dove si sviluppa in gran parte l’apparato radicale.</a:t>
            </a:r>
          </a:p>
          <a:p>
            <a:pPr>
              <a:spcBef>
                <a:spcPts val="600"/>
              </a:spcBef>
              <a:spcAft>
                <a:spcPts val="600"/>
              </a:spcAft>
              <a:defRPr/>
            </a:pPr>
            <a:r>
              <a:rPr lang="it-IT" sz="1800" dirty="0">
                <a:solidFill>
                  <a:srgbClr val="071B50"/>
                </a:solidFill>
                <a:latin typeface="Arial" pitchFamily="34" charset="0"/>
                <a:cs typeface="Arial" pitchFamily="34" charset="0"/>
              </a:rPr>
              <a:t>Ciò produce:</a:t>
            </a:r>
          </a:p>
          <a:p>
            <a:pPr marL="358775" indent="-358775">
              <a:spcBef>
                <a:spcPts val="600"/>
              </a:spcBef>
              <a:spcAft>
                <a:spcPts val="600"/>
              </a:spcAft>
              <a:buFont typeface="Arial" pitchFamily="34" charset="0"/>
              <a:buChar char="•"/>
              <a:defRPr/>
            </a:pPr>
            <a:r>
              <a:rPr lang="it-IT" sz="1800" dirty="0">
                <a:solidFill>
                  <a:srgbClr val="071B50"/>
                </a:solidFill>
                <a:latin typeface="Arial" pitchFamily="34" charset="0"/>
                <a:cs typeface="Arial" pitchFamily="34" charset="0"/>
              </a:rPr>
              <a:t>un miglioramento nella CSC del terreno e quindi una maggiore presenza di elementi nutritivi nella soluzione circolante a disposizione dell’apparato radicale;</a:t>
            </a:r>
          </a:p>
          <a:p>
            <a:pPr marL="358775" indent="-358775">
              <a:spcBef>
                <a:spcPts val="600"/>
              </a:spcBef>
              <a:spcAft>
                <a:spcPts val="600"/>
              </a:spcAft>
              <a:buFont typeface="Arial" pitchFamily="34" charset="0"/>
              <a:buChar char="•"/>
              <a:defRPr/>
            </a:pPr>
            <a:r>
              <a:rPr lang="it-IT" sz="1800" dirty="0" smtClean="0">
                <a:solidFill>
                  <a:srgbClr val="071B50"/>
                </a:solidFill>
                <a:latin typeface="Arial" pitchFamily="34" charset="0"/>
                <a:cs typeface="Arial" pitchFamily="34" charset="0"/>
              </a:rPr>
              <a:t>una </a:t>
            </a:r>
            <a:r>
              <a:rPr lang="it-IT" sz="1800" dirty="0">
                <a:solidFill>
                  <a:srgbClr val="071B50"/>
                </a:solidFill>
                <a:latin typeface="Arial" pitchFamily="34" charset="0"/>
                <a:cs typeface="Arial" pitchFamily="34" charset="0"/>
              </a:rPr>
              <a:t>più intensa attività microbica e quindi nel tempo una riduzione delle fertilizzazioni </a:t>
            </a:r>
            <a:r>
              <a:rPr lang="it-IT" sz="1800" dirty="0" smtClean="0">
                <a:solidFill>
                  <a:srgbClr val="071B50"/>
                </a:solidFill>
                <a:latin typeface="Arial" pitchFamily="34" charset="0"/>
                <a:cs typeface="Arial" pitchFamily="34" charset="0"/>
              </a:rPr>
              <a:t>azotate;</a:t>
            </a:r>
          </a:p>
          <a:p>
            <a:pPr marL="358775" indent="-358775">
              <a:spcBef>
                <a:spcPts val="600"/>
              </a:spcBef>
              <a:spcAft>
                <a:spcPts val="600"/>
              </a:spcAft>
              <a:buFont typeface="Arial" pitchFamily="34" charset="0"/>
              <a:buChar char="•"/>
              <a:defRPr/>
            </a:pPr>
            <a:r>
              <a:rPr lang="it-IT" sz="1800" dirty="0" smtClean="0">
                <a:solidFill>
                  <a:srgbClr val="071B50"/>
                </a:solidFill>
                <a:latin typeface="Arial" pitchFamily="34" charset="0"/>
                <a:cs typeface="Arial" pitchFamily="34" charset="0"/>
              </a:rPr>
              <a:t>una minore esigenza di concimi minerali azotati con risvolti positivi dal punto di vista ambientale, economico e di risparmio delle fonti energetiche non rinnovabili. </a:t>
            </a:r>
            <a:endParaRPr lang="it-IT" sz="1800" dirty="0">
              <a:solidFill>
                <a:srgbClr val="071B50"/>
              </a:solidFill>
              <a:latin typeface="Arial" pitchFamily="34" charset="0"/>
              <a:cs typeface="Arial" pitchFamily="34" charset="0"/>
            </a:endParaRPr>
          </a:p>
        </p:txBody>
      </p:sp>
    </p:spTree>
    <p:extLst>
      <p:ext uri="{BB962C8B-B14F-4D97-AF65-F5344CB8AC3E}">
        <p14:creationId xmlns:p14="http://schemas.microsoft.com/office/powerpoint/2010/main" xmlns="" val="1168784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ttangolo 1"/>
          <p:cNvSpPr>
            <a:spLocks noChangeArrowheads="1"/>
          </p:cNvSpPr>
          <p:nvPr/>
        </p:nvSpPr>
        <p:spPr bwMode="auto">
          <a:xfrm>
            <a:off x="323850" y="260350"/>
            <a:ext cx="7804150" cy="461665"/>
          </a:xfrm>
          <a:prstGeom prst="rect">
            <a:avLst/>
          </a:prstGeom>
          <a:noFill/>
          <a:ln w="9525">
            <a:noFill/>
            <a:miter lim="800000"/>
            <a:headEnd/>
            <a:tailEnd/>
          </a:ln>
        </p:spPr>
        <p:txBody>
          <a:bodyPr wrap="square">
            <a:spAutoFit/>
          </a:bodyPr>
          <a:lstStyle/>
          <a:p>
            <a:pPr marL="358775" indent="-358775"/>
            <a:r>
              <a:rPr lang="it-IT" b="1" dirty="0">
                <a:solidFill>
                  <a:srgbClr val="071B50"/>
                </a:solidFill>
                <a:latin typeface="Trebuchet MS" pitchFamily="34" charset="0"/>
              </a:rPr>
              <a:t>Contenimento dei costi di produzione colturali</a:t>
            </a:r>
          </a:p>
        </p:txBody>
      </p:sp>
      <p:sp>
        <p:nvSpPr>
          <p:cNvPr id="3" name="Rettangolo 2"/>
          <p:cNvSpPr/>
          <p:nvPr/>
        </p:nvSpPr>
        <p:spPr>
          <a:xfrm>
            <a:off x="395536" y="1196752"/>
            <a:ext cx="8064896" cy="3416320"/>
          </a:xfrm>
          <a:prstGeom prst="rect">
            <a:avLst/>
          </a:prstGeom>
        </p:spPr>
        <p:txBody>
          <a:bodyPr wrap="square">
            <a:spAutoFit/>
          </a:bodyPr>
          <a:lstStyle/>
          <a:p>
            <a:pPr algn="just"/>
            <a:r>
              <a:rPr lang="it-IT" sz="1800" dirty="0" smtClean="0">
                <a:solidFill>
                  <a:srgbClr val="071B50"/>
                </a:solidFill>
                <a:latin typeface="Arial" pitchFamily="34" charset="0"/>
                <a:cs typeface="Arial" pitchFamily="34" charset="0"/>
              </a:rPr>
              <a:t>La drastica diminuzione degli interventi in campo consente un notevole contenimento dei costi di lavorazione delle colture.</a:t>
            </a:r>
          </a:p>
          <a:p>
            <a:pPr algn="just"/>
            <a:endParaRPr lang="it-IT" sz="1800" dirty="0" smtClean="0">
              <a:solidFill>
                <a:srgbClr val="071B50"/>
              </a:solidFill>
              <a:latin typeface="Arial" pitchFamily="34" charset="0"/>
              <a:cs typeface="Arial" pitchFamily="34" charset="0"/>
            </a:endParaRPr>
          </a:p>
          <a:p>
            <a:pPr algn="just"/>
            <a:r>
              <a:rPr lang="it-IT" sz="1800" dirty="0" smtClean="0">
                <a:solidFill>
                  <a:srgbClr val="071B50"/>
                </a:solidFill>
                <a:latin typeface="Arial" pitchFamily="34" charset="0"/>
                <a:cs typeface="Arial" pitchFamily="34" charset="0"/>
              </a:rPr>
              <a:t>Inoltre </a:t>
            </a:r>
            <a:r>
              <a:rPr lang="it-IT" sz="1800" b="1" dirty="0" smtClean="0">
                <a:solidFill>
                  <a:srgbClr val="071B50"/>
                </a:solidFill>
                <a:latin typeface="Arial" pitchFamily="34" charset="0"/>
                <a:cs typeface="Arial" pitchFamily="34" charset="0"/>
              </a:rPr>
              <a:t>dopo un primo periodo di conversione </a:t>
            </a:r>
            <a:r>
              <a:rPr lang="it-IT" sz="1800" dirty="0" smtClean="0">
                <a:solidFill>
                  <a:srgbClr val="071B50"/>
                </a:solidFill>
                <a:latin typeface="Arial" pitchFamily="34" charset="0"/>
                <a:cs typeface="Arial" pitchFamily="34" charset="0"/>
              </a:rPr>
              <a:t>non vanno peraltro sottovalutati ulteriori risparmi dovuti a diminuite esigenze di concimi minerali azotati e fosfatici oltre ad un contenimento degli interventi con prodotti erbicidi e fitosanitari.</a:t>
            </a:r>
          </a:p>
          <a:p>
            <a:pPr algn="just"/>
            <a:endParaRPr lang="it-IT" sz="1800" dirty="0" smtClean="0">
              <a:solidFill>
                <a:srgbClr val="071B50"/>
              </a:solidFill>
              <a:latin typeface="Arial" pitchFamily="34" charset="0"/>
              <a:cs typeface="Arial" pitchFamily="34" charset="0"/>
            </a:endParaRPr>
          </a:p>
          <a:p>
            <a:pPr algn="just"/>
            <a:r>
              <a:rPr lang="it-IT" sz="1800" dirty="0" smtClean="0">
                <a:solidFill>
                  <a:srgbClr val="071B50"/>
                </a:solidFill>
                <a:latin typeface="Arial" pitchFamily="34" charset="0"/>
                <a:cs typeface="Arial" pitchFamily="34" charset="0"/>
              </a:rPr>
              <a:t>Tali considerazioni assumono maggior rilievo se si considera che i livelli di produzione  attualmente possibili sono da ritenere nel breve, medio termine ottimali, pertanto i margini economici possono essere incrementati soprattutto con un attenta gestione dei costi di produzione.</a:t>
            </a:r>
            <a:endParaRPr lang="it-IT" sz="1800" dirty="0">
              <a:latin typeface="Arial" pitchFamily="34" charset="0"/>
              <a:cs typeface="Arial" pitchFamily="34" charset="0"/>
            </a:endParaRPr>
          </a:p>
        </p:txBody>
      </p:sp>
    </p:spTree>
    <p:extLst>
      <p:ext uri="{BB962C8B-B14F-4D97-AF65-F5344CB8AC3E}">
        <p14:creationId xmlns:p14="http://schemas.microsoft.com/office/powerpoint/2010/main" xmlns="" val="6751175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a 6"/>
          <p:cNvGraphicFramePr>
            <a:graphicFrameLocks noGrp="1"/>
          </p:cNvGraphicFramePr>
          <p:nvPr/>
        </p:nvGraphicFramePr>
        <p:xfrm>
          <a:off x="552450" y="1511300"/>
          <a:ext cx="3054350" cy="3746499"/>
        </p:xfrm>
        <a:graphic>
          <a:graphicData uri="http://schemas.openxmlformats.org/drawingml/2006/table">
            <a:tbl>
              <a:tblPr/>
              <a:tblGrid>
                <a:gridCol w="1994827"/>
                <a:gridCol w="1059523"/>
              </a:tblGrid>
              <a:tr h="1391295">
                <a:tc>
                  <a:txBody>
                    <a:bodyPr/>
                    <a:lstStyle/>
                    <a:p>
                      <a:pPr algn="ctr" fontAlgn="ctr"/>
                      <a:r>
                        <a:rPr lang="it-IT" sz="2000" b="1" i="0" u="none" strike="noStrike" dirty="0">
                          <a:solidFill>
                            <a:srgbClr val="000000"/>
                          </a:solidFill>
                          <a:latin typeface="Calibri"/>
                        </a:rPr>
                        <a:t>Lavorazione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it-IT" sz="2000" b="1" i="0" u="none" strike="noStrike" dirty="0">
                          <a:solidFill>
                            <a:srgbClr val="000000"/>
                          </a:solidFill>
                          <a:latin typeface="Calibri"/>
                        </a:rPr>
                        <a:t>Lavoro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712614">
                <a:tc>
                  <a:txBody>
                    <a:bodyPr/>
                    <a:lstStyle/>
                    <a:p>
                      <a:pPr algn="l" fontAlgn="b"/>
                      <a:r>
                        <a:rPr lang="it-IT" sz="2000" b="0" i="0" u="none" strike="noStrike" dirty="0">
                          <a:solidFill>
                            <a:srgbClr val="000000"/>
                          </a:solidFill>
                          <a:latin typeface="Calibri"/>
                        </a:rPr>
                        <a:t>Convenzionale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2000" b="0" i="0" u="none" strike="noStrike" dirty="0">
                          <a:solidFill>
                            <a:srgbClr val="000000"/>
                          </a:solidFill>
                          <a:latin typeface="Calibri"/>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929976">
                <a:tc>
                  <a:txBody>
                    <a:bodyPr/>
                    <a:lstStyle/>
                    <a:p>
                      <a:pPr algn="l" fontAlgn="b"/>
                      <a:r>
                        <a:rPr lang="it-IT" sz="2000" b="0" i="0" u="none" strike="noStrike" dirty="0" smtClean="0">
                          <a:solidFill>
                            <a:srgbClr val="000000"/>
                          </a:solidFill>
                          <a:latin typeface="Calibri"/>
                        </a:rPr>
                        <a:t>Lavorazione </a:t>
                      </a:r>
                      <a:r>
                        <a:rPr lang="it-IT" sz="2000" b="0" i="0" u="none" strike="noStrike" dirty="0">
                          <a:solidFill>
                            <a:srgbClr val="000000"/>
                          </a:solidFill>
                          <a:latin typeface="Calibri"/>
                        </a:rPr>
                        <a:t>minima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2000" b="0" i="0" u="none" strike="noStrike" dirty="0">
                          <a:solidFill>
                            <a:srgbClr val="000000"/>
                          </a:solidFill>
                          <a:latin typeface="Calibri"/>
                        </a:rPr>
                        <a:t>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712614">
                <a:tc>
                  <a:txBody>
                    <a:bodyPr/>
                    <a:lstStyle/>
                    <a:p>
                      <a:pPr algn="l" fontAlgn="b"/>
                      <a:r>
                        <a:rPr lang="it-IT" sz="2000" b="0" i="0" u="none" strike="noStrike" dirty="0">
                          <a:solidFill>
                            <a:srgbClr val="000000"/>
                          </a:solidFill>
                          <a:latin typeface="Calibri"/>
                        </a:rPr>
                        <a:t>Semina diretta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it-IT" sz="2000" b="0" i="0" u="none" strike="noStrike" dirty="0">
                          <a:solidFill>
                            <a:srgbClr val="000000"/>
                          </a:solidFill>
                          <a:latin typeface="Calibri"/>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graphicFrame>
        <p:nvGraphicFramePr>
          <p:cNvPr id="10" name="Tabella 9"/>
          <p:cNvGraphicFramePr>
            <a:graphicFrameLocks noGrp="1"/>
          </p:cNvGraphicFramePr>
          <p:nvPr/>
        </p:nvGraphicFramePr>
        <p:xfrm>
          <a:off x="4381500" y="1244600"/>
          <a:ext cx="4318000" cy="4785360"/>
        </p:xfrm>
        <a:graphic>
          <a:graphicData uri="http://schemas.openxmlformats.org/drawingml/2006/table">
            <a:tbl>
              <a:tblPr/>
              <a:tblGrid>
                <a:gridCol w="1879600"/>
                <a:gridCol w="1092200"/>
                <a:gridCol w="1346200"/>
              </a:tblGrid>
              <a:tr h="623570">
                <a:tc>
                  <a:txBody>
                    <a:bodyPr/>
                    <a:lstStyle/>
                    <a:p>
                      <a:pPr algn="ctr" fontAlgn="ctr"/>
                      <a:r>
                        <a:rPr lang="it-IT" sz="1600" b="1" i="0" u="none" strike="noStrike" dirty="0">
                          <a:solidFill>
                            <a:srgbClr val="000000"/>
                          </a:solidFill>
                          <a:latin typeface="Calibri"/>
                        </a:rPr>
                        <a:t>Lavorazione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t-IT" sz="1600" b="1" i="0" u="none" strike="noStrike">
                          <a:solidFill>
                            <a:srgbClr val="000000"/>
                          </a:solidFill>
                          <a:latin typeface="Calibri"/>
                        </a:rPr>
                        <a:t>Consumo gasolio Kg/ha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it-IT" sz="1600" b="1" i="0" u="none" strike="noStrike" dirty="0">
                          <a:solidFill>
                            <a:srgbClr val="000000"/>
                          </a:solidFill>
                          <a:latin typeface="Calibri"/>
                        </a:rPr>
                        <a:t>Consumo </a:t>
                      </a:r>
                      <a:r>
                        <a:rPr lang="it-IT" sz="1600" b="1" i="0" u="none" strike="noStrike" dirty="0" smtClean="0">
                          <a:solidFill>
                            <a:srgbClr val="000000"/>
                          </a:solidFill>
                          <a:latin typeface="Calibri"/>
                        </a:rPr>
                        <a:t>energia</a:t>
                      </a:r>
                      <a:r>
                        <a:rPr lang="it-IT" sz="1600" b="1" i="0" u="none" strike="noStrike" baseline="0" dirty="0" smtClean="0">
                          <a:solidFill>
                            <a:srgbClr val="000000"/>
                          </a:solidFill>
                          <a:latin typeface="Calibri"/>
                        </a:rPr>
                        <a:t> </a:t>
                      </a:r>
                      <a:r>
                        <a:rPr lang="it-IT" sz="1600" b="1" i="0" u="none" strike="noStrike" baseline="0" dirty="0" err="1" smtClean="0">
                          <a:solidFill>
                            <a:srgbClr val="000000"/>
                          </a:solidFill>
                          <a:latin typeface="Calibri"/>
                        </a:rPr>
                        <a:t>Mj</a:t>
                      </a:r>
                      <a:r>
                        <a:rPr lang="it-IT" sz="1600" b="1" i="0" u="none" strike="noStrike" baseline="0" dirty="0" smtClean="0">
                          <a:solidFill>
                            <a:srgbClr val="000000"/>
                          </a:solidFill>
                          <a:latin typeface="Calibri"/>
                        </a:rPr>
                        <a:t>/ha</a:t>
                      </a:r>
                      <a:endParaRPr lang="it-IT" sz="1600" b="1" i="0" u="none" strike="noStrike" dirty="0">
                        <a:solidFill>
                          <a:srgbClr val="000000"/>
                        </a:solidFill>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00025">
                <a:tc>
                  <a:txBody>
                    <a:bodyPr/>
                    <a:lstStyle/>
                    <a:p>
                      <a:pPr algn="l" fontAlgn="b"/>
                      <a:r>
                        <a:rPr lang="it-IT" sz="1600" b="1" i="0" u="none" strike="noStrike" dirty="0">
                          <a:solidFill>
                            <a:srgbClr val="FF0000"/>
                          </a:solidFill>
                          <a:latin typeface="Calibri"/>
                        </a:rPr>
                        <a:t>Convenzionale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
                      <a:r>
                        <a:rPr lang="it-IT" sz="1600" b="0" i="0" u="none" strike="noStrike" dirty="0">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
                      <a:r>
                        <a:rPr lang="it-IT" sz="16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200025">
                <a:tc>
                  <a:txBody>
                    <a:bodyPr/>
                    <a:lstStyle/>
                    <a:p>
                      <a:pPr algn="l" fontAlgn="b"/>
                      <a:r>
                        <a:rPr lang="it-IT" sz="1600" b="0" i="0" u="none" strike="noStrike" dirty="0">
                          <a:solidFill>
                            <a:srgbClr val="000000"/>
                          </a:solidFill>
                          <a:latin typeface="Calibri"/>
                        </a:rPr>
                        <a:t>Aratura profonda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
                      <a:r>
                        <a:rPr lang="it-IT" sz="1600" b="0" i="0" u="none" strike="noStrike" dirty="0">
                          <a:solidFill>
                            <a:srgbClr val="000000"/>
                          </a:solidFill>
                          <a:latin typeface="Calibri"/>
                        </a:rPr>
                        <a:t>47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
                      <a:r>
                        <a:rPr lang="it-IT" sz="1600" b="0" i="0" u="none" strike="noStrike">
                          <a:solidFill>
                            <a:srgbClr val="000000"/>
                          </a:solidFill>
                          <a:latin typeface="Calibri"/>
                        </a:rPr>
                        <a:t>2191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200025">
                <a:tc>
                  <a:txBody>
                    <a:bodyPr/>
                    <a:lstStyle/>
                    <a:p>
                      <a:pPr algn="l" fontAlgn="b"/>
                      <a:r>
                        <a:rPr lang="it-IT" sz="1600" b="0" i="0" u="none" strike="noStrike" dirty="0">
                          <a:solidFill>
                            <a:srgbClr val="000000"/>
                          </a:solidFill>
                          <a:latin typeface="Calibri"/>
                        </a:rPr>
                        <a:t>Estirpatura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
                      <a:r>
                        <a:rPr lang="it-IT" sz="1600" b="0" i="0" u="none" strike="noStrike" dirty="0">
                          <a:solidFill>
                            <a:srgbClr val="000000"/>
                          </a:solidFill>
                          <a:latin typeface="Calibri"/>
                        </a:rPr>
                        <a:t>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
                      <a:r>
                        <a:rPr lang="it-IT" sz="1600" b="0" i="0" u="none" strike="noStrike">
                          <a:solidFill>
                            <a:srgbClr val="000000"/>
                          </a:solidFill>
                          <a:latin typeface="Calibri"/>
                        </a:rPr>
                        <a:t>384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200025">
                <a:tc>
                  <a:txBody>
                    <a:bodyPr/>
                    <a:lstStyle/>
                    <a:p>
                      <a:pPr algn="l" fontAlgn="b"/>
                      <a:r>
                        <a:rPr lang="it-IT" sz="1600" b="0" i="0" u="none" strike="noStrike" dirty="0">
                          <a:solidFill>
                            <a:srgbClr val="000000"/>
                          </a:solidFill>
                          <a:latin typeface="Calibri"/>
                        </a:rPr>
                        <a:t>Erpicatura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
                      <a:r>
                        <a:rPr lang="it-IT" sz="1600" b="0" i="0" u="none" strike="noStrike" dirty="0">
                          <a:solidFill>
                            <a:srgbClr val="000000"/>
                          </a:solidFill>
                          <a:latin typeface="Calibri"/>
                        </a:rPr>
                        <a:t>33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
                      <a:r>
                        <a:rPr lang="it-IT" sz="1600" b="0" i="0" u="none" strike="noStrike">
                          <a:solidFill>
                            <a:srgbClr val="000000"/>
                          </a:solidFill>
                          <a:latin typeface="Calibri"/>
                        </a:rPr>
                        <a:t>1503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200025">
                <a:tc>
                  <a:txBody>
                    <a:bodyPr/>
                    <a:lstStyle/>
                    <a:p>
                      <a:pPr algn="l" fontAlgn="b"/>
                      <a:r>
                        <a:rPr lang="it-IT" sz="1600" b="0" i="0" u="none" strike="noStrike" dirty="0">
                          <a:solidFill>
                            <a:srgbClr val="000000"/>
                          </a:solidFill>
                          <a:latin typeface="Calibri"/>
                        </a:rPr>
                        <a:t>Semina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
                      <a:r>
                        <a:rPr lang="it-IT" sz="1600" b="0" i="0" u="none" strike="noStrike" dirty="0">
                          <a:solidFill>
                            <a:srgbClr val="000000"/>
                          </a:solidFill>
                          <a:latin typeface="Calibri"/>
                        </a:rPr>
                        <a:t>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
                      <a:r>
                        <a:rPr lang="it-IT" sz="1600" b="0" i="0" u="none" strike="noStrike">
                          <a:solidFill>
                            <a:srgbClr val="000000"/>
                          </a:solidFill>
                          <a:latin typeface="Calibri"/>
                        </a:rPr>
                        <a:t>269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200025">
                <a:tc>
                  <a:txBody>
                    <a:bodyPr/>
                    <a:lstStyle/>
                    <a:p>
                      <a:pPr algn="r" fontAlgn="b"/>
                      <a:r>
                        <a:rPr lang="it-IT" sz="1600" b="0" i="0" u="none" strike="noStrike" dirty="0">
                          <a:solidFill>
                            <a:srgbClr val="000000"/>
                          </a:solidFill>
                          <a:latin typeface="Calibri"/>
                        </a:rPr>
                        <a:t>TOTALE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
                      <a:r>
                        <a:rPr lang="it-IT" sz="1600" b="1" i="0" u="none" strike="noStrike" dirty="0">
                          <a:solidFill>
                            <a:srgbClr val="000000"/>
                          </a:solidFill>
                          <a:latin typeface="Calibri"/>
                        </a:rPr>
                        <a:t>93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
                      <a:r>
                        <a:rPr lang="it-IT" sz="1600" b="1" i="0" u="none" strike="noStrike">
                          <a:solidFill>
                            <a:srgbClr val="000000"/>
                          </a:solidFill>
                          <a:latin typeface="Calibri"/>
                        </a:rPr>
                        <a:t>4347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200025">
                <a:tc>
                  <a:txBody>
                    <a:bodyPr/>
                    <a:lstStyle/>
                    <a:p>
                      <a:pPr algn="l" fontAlgn="b"/>
                      <a:r>
                        <a:rPr lang="it-IT" sz="1600" b="1" i="0" u="none" strike="noStrike" dirty="0">
                          <a:solidFill>
                            <a:srgbClr val="FF0000"/>
                          </a:solidFill>
                          <a:latin typeface="Calibri"/>
                        </a:rPr>
                        <a:t>Minima lavorazione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
                      <a:r>
                        <a:rPr lang="it-IT" sz="1600" b="0" i="0" u="none" strike="noStrike" dirty="0">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
                      <a:r>
                        <a:rPr lang="it-IT" sz="16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200025">
                <a:tc>
                  <a:txBody>
                    <a:bodyPr/>
                    <a:lstStyle/>
                    <a:p>
                      <a:pPr algn="l" fontAlgn="b"/>
                      <a:r>
                        <a:rPr lang="it-IT" sz="1600" b="0" i="0" u="none" strike="noStrike" dirty="0">
                          <a:solidFill>
                            <a:srgbClr val="000000"/>
                          </a:solidFill>
                          <a:latin typeface="Calibri"/>
                        </a:rPr>
                        <a:t>Diserbo presemina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
                      <a:r>
                        <a:rPr lang="it-IT" sz="1600" b="0" i="0" u="none" strike="noStrike" dirty="0">
                          <a:solidFill>
                            <a:srgbClr val="000000"/>
                          </a:solidFill>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
                      <a:r>
                        <a:rPr lang="it-IT" sz="1600" b="0" i="0" u="none" strike="noStrike">
                          <a:solidFill>
                            <a:srgbClr val="000000"/>
                          </a:solidFill>
                          <a:latin typeface="Calibri"/>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200025">
                <a:tc>
                  <a:txBody>
                    <a:bodyPr/>
                    <a:lstStyle/>
                    <a:p>
                      <a:pPr algn="l" fontAlgn="b"/>
                      <a:r>
                        <a:rPr lang="it-IT" sz="1600" b="0" i="0" u="none" strike="noStrike">
                          <a:solidFill>
                            <a:srgbClr val="000000"/>
                          </a:solidFill>
                          <a:latin typeface="Calibri"/>
                        </a:rPr>
                        <a:t>Coltivatore leggero combinato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
                      <a:r>
                        <a:rPr lang="it-IT" sz="1600" b="0" i="0" u="none" strike="noStrike" dirty="0">
                          <a:solidFill>
                            <a:srgbClr val="000000"/>
                          </a:solidFill>
                          <a:latin typeface="Calibri"/>
                        </a:rPr>
                        <a:t>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
                      <a:r>
                        <a:rPr lang="it-IT" sz="1600" b="0" i="0" u="none" strike="noStrike" dirty="0">
                          <a:solidFill>
                            <a:srgbClr val="000000"/>
                          </a:solidFill>
                          <a:latin typeface="Calibri"/>
                        </a:rPr>
                        <a:t>353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200025">
                <a:tc>
                  <a:txBody>
                    <a:bodyPr/>
                    <a:lstStyle/>
                    <a:p>
                      <a:pPr algn="l" fontAlgn="b"/>
                      <a:r>
                        <a:rPr lang="it-IT" sz="1600" b="0" i="0" u="none" strike="noStrike">
                          <a:solidFill>
                            <a:srgbClr val="000000"/>
                          </a:solidFill>
                          <a:latin typeface="Calibri"/>
                        </a:rPr>
                        <a:t>Semina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
                      <a:r>
                        <a:rPr lang="it-IT" sz="1600" b="0" i="0" u="none" strike="noStrike" dirty="0">
                          <a:solidFill>
                            <a:srgbClr val="000000"/>
                          </a:solidFill>
                          <a:latin typeface="Calibri"/>
                        </a:rPr>
                        <a:t>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
                      <a:r>
                        <a:rPr lang="it-IT" sz="1600" b="0" i="0" u="none" strike="noStrike" dirty="0">
                          <a:solidFill>
                            <a:srgbClr val="000000"/>
                          </a:solidFill>
                          <a:latin typeface="Calibri"/>
                        </a:rPr>
                        <a:t>351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200025">
                <a:tc>
                  <a:txBody>
                    <a:bodyPr/>
                    <a:lstStyle/>
                    <a:p>
                      <a:pPr algn="r" fontAlgn="b"/>
                      <a:r>
                        <a:rPr lang="it-IT" sz="1600" b="0" i="0" u="none" strike="noStrike">
                          <a:solidFill>
                            <a:srgbClr val="000000"/>
                          </a:solidFill>
                          <a:latin typeface="Calibri"/>
                        </a:rPr>
                        <a:t>TOTALE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
                      <a:r>
                        <a:rPr lang="it-IT" sz="1600" b="1" i="0" u="none" strike="noStrike" dirty="0">
                          <a:solidFill>
                            <a:srgbClr val="000000"/>
                          </a:solidFill>
                          <a:latin typeface="Calibri"/>
                        </a:rPr>
                        <a:t>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
                      <a:r>
                        <a:rPr lang="it-IT" sz="1600" b="1" i="0" u="none" strike="noStrike" dirty="0">
                          <a:solidFill>
                            <a:srgbClr val="000000"/>
                          </a:solidFill>
                          <a:latin typeface="Calibri"/>
                        </a:rPr>
                        <a:t>804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200025">
                <a:tc>
                  <a:txBody>
                    <a:bodyPr/>
                    <a:lstStyle/>
                    <a:p>
                      <a:pPr algn="l" fontAlgn="b"/>
                      <a:r>
                        <a:rPr lang="it-IT" sz="1600" b="1" i="0" u="none" strike="noStrike">
                          <a:solidFill>
                            <a:srgbClr val="FF0000"/>
                          </a:solidFill>
                          <a:latin typeface="Calibri"/>
                        </a:rPr>
                        <a:t>Semina diretta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
                      <a:r>
                        <a:rPr lang="it-IT" sz="16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
                      <a:r>
                        <a:rPr lang="it-IT" sz="1600" b="0" i="0" u="none" strike="noStrike" dirty="0">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200025">
                <a:tc>
                  <a:txBody>
                    <a:bodyPr/>
                    <a:lstStyle/>
                    <a:p>
                      <a:pPr algn="l" fontAlgn="b"/>
                      <a:r>
                        <a:rPr lang="it-IT" sz="1600" b="0" i="0" u="none" strike="noStrike">
                          <a:solidFill>
                            <a:srgbClr val="000000"/>
                          </a:solidFill>
                          <a:latin typeface="Calibri"/>
                        </a:rPr>
                        <a:t>Diserbo presemina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
                      <a:r>
                        <a:rPr lang="it-IT" sz="1600" b="0" i="0" u="none" strike="noStrike">
                          <a:solidFill>
                            <a:srgbClr val="000000"/>
                          </a:solidFill>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
                      <a:r>
                        <a:rPr lang="it-IT" sz="1600" b="0" i="0" u="none" strike="noStrike" dirty="0">
                          <a:solidFill>
                            <a:srgbClr val="000000"/>
                          </a:solidFill>
                          <a:latin typeface="Calibri"/>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200025">
                <a:tc>
                  <a:txBody>
                    <a:bodyPr/>
                    <a:lstStyle/>
                    <a:p>
                      <a:pPr algn="l" fontAlgn="b"/>
                      <a:r>
                        <a:rPr lang="it-IT" sz="1600" b="0" i="0" u="none" strike="noStrike">
                          <a:solidFill>
                            <a:srgbClr val="000000"/>
                          </a:solidFill>
                          <a:latin typeface="Calibri"/>
                        </a:rPr>
                        <a:t>Semina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
                      <a:r>
                        <a:rPr lang="it-IT" sz="1600" b="0" i="0" u="none" strike="noStrike">
                          <a:solidFill>
                            <a:srgbClr val="000000"/>
                          </a:solidFill>
                          <a:latin typeface="Calibri"/>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
                      <a:r>
                        <a:rPr lang="it-IT" sz="1600" b="0" i="0" u="none" strike="noStrike" dirty="0">
                          <a:solidFill>
                            <a:srgbClr val="000000"/>
                          </a:solidFill>
                          <a:latin typeface="Calibri"/>
                        </a:rPr>
                        <a:t>480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200025">
                <a:tc>
                  <a:txBody>
                    <a:bodyPr/>
                    <a:lstStyle/>
                    <a:p>
                      <a:pPr algn="r" fontAlgn="b"/>
                      <a:r>
                        <a:rPr lang="it-IT" sz="1600" b="0" i="0" u="none" strike="noStrike">
                          <a:solidFill>
                            <a:srgbClr val="000000"/>
                          </a:solidFill>
                          <a:latin typeface="Calibri"/>
                        </a:rPr>
                        <a:t>TOTALE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
                      <a:r>
                        <a:rPr lang="it-IT" sz="1600" b="1" i="0" u="none" strike="noStrike">
                          <a:solidFill>
                            <a:srgbClr val="000000"/>
                          </a:solidFill>
                          <a:latin typeface="Calibri"/>
                        </a:rPr>
                        <a:t>11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
                      <a:r>
                        <a:rPr lang="it-IT" sz="1600" b="1" i="0" u="none" strike="noStrike" dirty="0">
                          <a:solidFill>
                            <a:srgbClr val="000000"/>
                          </a:solidFill>
                          <a:latin typeface="Calibri"/>
                        </a:rPr>
                        <a:t>580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bl>
          </a:graphicData>
        </a:graphic>
      </p:graphicFrame>
      <p:sp>
        <p:nvSpPr>
          <p:cNvPr id="11" name="Rettangolo 1"/>
          <p:cNvSpPr>
            <a:spLocks noChangeArrowheads="1"/>
          </p:cNvSpPr>
          <p:nvPr/>
        </p:nvSpPr>
        <p:spPr bwMode="auto">
          <a:xfrm>
            <a:off x="323850" y="260350"/>
            <a:ext cx="7804150" cy="461665"/>
          </a:xfrm>
          <a:prstGeom prst="rect">
            <a:avLst/>
          </a:prstGeom>
          <a:noFill/>
          <a:ln w="9525">
            <a:noFill/>
            <a:miter lim="800000"/>
            <a:headEnd/>
            <a:tailEnd/>
          </a:ln>
        </p:spPr>
        <p:txBody>
          <a:bodyPr wrap="square">
            <a:spAutoFit/>
          </a:bodyPr>
          <a:lstStyle/>
          <a:p>
            <a:pPr marL="358775" indent="-358775"/>
            <a:r>
              <a:rPr lang="it-IT" b="1" dirty="0" smtClean="0">
                <a:solidFill>
                  <a:srgbClr val="071B50"/>
                </a:solidFill>
                <a:latin typeface="Trebuchet MS" pitchFamily="34" charset="0"/>
              </a:rPr>
              <a:t>Costi di produzione colturali – alcuni dati</a:t>
            </a:r>
            <a:endParaRPr lang="it-IT" b="1" dirty="0">
              <a:solidFill>
                <a:srgbClr val="071B50"/>
              </a:solidFill>
              <a:latin typeface="Trebuchet MS"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ttangolo 4"/>
          <p:cNvSpPr>
            <a:spLocks noChangeArrowheads="1"/>
          </p:cNvSpPr>
          <p:nvPr/>
        </p:nvSpPr>
        <p:spPr bwMode="auto">
          <a:xfrm>
            <a:off x="468313" y="1125538"/>
            <a:ext cx="8496175" cy="5016758"/>
          </a:xfrm>
          <a:prstGeom prst="rect">
            <a:avLst/>
          </a:prstGeom>
          <a:noFill/>
          <a:ln w="9525">
            <a:noFill/>
            <a:miter lim="800000"/>
            <a:headEnd/>
            <a:tailEnd/>
          </a:ln>
        </p:spPr>
        <p:txBody>
          <a:bodyPr wrap="square">
            <a:spAutoFit/>
          </a:bodyPr>
          <a:lstStyle/>
          <a:p>
            <a:pPr marL="449263" indent="-449263">
              <a:lnSpc>
                <a:spcPct val="150000"/>
              </a:lnSpc>
              <a:spcBef>
                <a:spcPts val="600"/>
              </a:spcBef>
              <a:spcAft>
                <a:spcPts val="600"/>
              </a:spcAft>
              <a:buFont typeface="Arial" charset="0"/>
              <a:buChar char="•"/>
              <a:defRPr/>
            </a:pPr>
            <a:r>
              <a:rPr lang="it-IT" sz="2000" dirty="0">
                <a:solidFill>
                  <a:srgbClr val="071B50"/>
                </a:solidFill>
                <a:latin typeface="Arial" pitchFamily="34" charset="0"/>
                <a:cs typeface="Arial" pitchFamily="34" charset="0"/>
              </a:rPr>
              <a:t>l’aumento della sostanza organica del suolo;</a:t>
            </a:r>
          </a:p>
          <a:p>
            <a:pPr marL="449263" indent="-449263">
              <a:lnSpc>
                <a:spcPct val="150000"/>
              </a:lnSpc>
              <a:spcBef>
                <a:spcPts val="600"/>
              </a:spcBef>
              <a:spcAft>
                <a:spcPts val="600"/>
              </a:spcAft>
              <a:buFont typeface="Arial" charset="0"/>
              <a:buChar char="•"/>
              <a:defRPr/>
            </a:pPr>
            <a:r>
              <a:rPr lang="it-IT" sz="2000" dirty="0">
                <a:solidFill>
                  <a:srgbClr val="071B50"/>
                </a:solidFill>
                <a:latin typeface="Arial" pitchFamily="34" charset="0"/>
                <a:cs typeface="Arial" pitchFamily="34" charset="0"/>
              </a:rPr>
              <a:t>miglioramento della struttura del suolo e dell’attività biologica;</a:t>
            </a:r>
          </a:p>
          <a:p>
            <a:pPr marL="449263" indent="-449263">
              <a:lnSpc>
                <a:spcPct val="150000"/>
              </a:lnSpc>
              <a:spcBef>
                <a:spcPts val="600"/>
              </a:spcBef>
              <a:spcAft>
                <a:spcPts val="600"/>
              </a:spcAft>
              <a:buFont typeface="Arial" charset="0"/>
              <a:buChar char="•"/>
              <a:defRPr/>
            </a:pPr>
            <a:r>
              <a:rPr lang="it-IT" sz="2000" dirty="0">
                <a:solidFill>
                  <a:srgbClr val="071B50"/>
                </a:solidFill>
                <a:latin typeface="Arial" pitchFamily="34" charset="0"/>
                <a:cs typeface="Arial" pitchFamily="34" charset="0"/>
              </a:rPr>
              <a:t>diminuzione del degrado del suolo in particolare l’erosione e il </a:t>
            </a:r>
            <a:r>
              <a:rPr lang="it-IT" sz="2000" dirty="0" err="1">
                <a:solidFill>
                  <a:srgbClr val="071B50"/>
                </a:solidFill>
                <a:latin typeface="Arial" pitchFamily="34" charset="0"/>
                <a:cs typeface="Arial" pitchFamily="34" charset="0"/>
              </a:rPr>
              <a:t>ruscellamento</a:t>
            </a:r>
            <a:r>
              <a:rPr lang="it-IT" sz="2000" dirty="0">
                <a:solidFill>
                  <a:srgbClr val="071B50"/>
                </a:solidFill>
                <a:latin typeface="Arial" pitchFamily="34" charset="0"/>
                <a:cs typeface="Arial" pitchFamily="34" charset="0"/>
              </a:rPr>
              <a:t>;</a:t>
            </a:r>
          </a:p>
          <a:p>
            <a:pPr marL="449263" indent="-449263">
              <a:lnSpc>
                <a:spcPct val="150000"/>
              </a:lnSpc>
              <a:spcBef>
                <a:spcPts val="600"/>
              </a:spcBef>
              <a:spcAft>
                <a:spcPts val="600"/>
              </a:spcAft>
              <a:buFont typeface="Arial" charset="0"/>
              <a:buChar char="•"/>
              <a:defRPr/>
            </a:pPr>
            <a:r>
              <a:rPr lang="it-IT" sz="2000" dirty="0">
                <a:solidFill>
                  <a:srgbClr val="071B50"/>
                </a:solidFill>
                <a:latin typeface="Arial" pitchFamily="34" charset="0"/>
                <a:cs typeface="Arial" pitchFamily="34" charset="0"/>
              </a:rPr>
              <a:t>diminuzione di emissioni di CO</a:t>
            </a:r>
            <a:r>
              <a:rPr lang="it-IT" sz="2000" baseline="-25000" dirty="0">
                <a:solidFill>
                  <a:srgbClr val="071B50"/>
                </a:solidFill>
                <a:latin typeface="Arial" pitchFamily="34" charset="0"/>
                <a:cs typeface="Arial" pitchFamily="34" charset="0"/>
              </a:rPr>
              <a:t>2</a:t>
            </a:r>
            <a:r>
              <a:rPr lang="it-IT" sz="2000" dirty="0">
                <a:solidFill>
                  <a:srgbClr val="071B50"/>
                </a:solidFill>
                <a:latin typeface="Arial" pitchFamily="34" charset="0"/>
                <a:cs typeface="Arial" pitchFamily="34" charset="0"/>
              </a:rPr>
              <a:t> dato il minor utilizzo di macchinari e </a:t>
            </a:r>
            <a:r>
              <a:rPr lang="it-IT" sz="2000" dirty="0" smtClean="0">
                <a:solidFill>
                  <a:srgbClr val="071B50"/>
                </a:solidFill>
                <a:latin typeface="Arial" pitchFamily="34" charset="0"/>
                <a:cs typeface="Arial" pitchFamily="34" charset="0"/>
              </a:rPr>
              <a:t>maggiore </a:t>
            </a:r>
            <a:r>
              <a:rPr lang="it-IT" sz="2000" dirty="0">
                <a:solidFill>
                  <a:srgbClr val="071B50"/>
                </a:solidFill>
                <a:latin typeface="Arial" pitchFamily="34" charset="0"/>
                <a:cs typeface="Arial" pitchFamily="34" charset="0"/>
              </a:rPr>
              <a:t>accumulo di carbonio organico;</a:t>
            </a:r>
          </a:p>
          <a:p>
            <a:pPr marL="449263" indent="-449263">
              <a:lnSpc>
                <a:spcPct val="150000"/>
              </a:lnSpc>
              <a:spcBef>
                <a:spcPts val="600"/>
              </a:spcBef>
              <a:spcAft>
                <a:spcPts val="600"/>
              </a:spcAft>
              <a:buFont typeface="Arial" charset="0"/>
              <a:buChar char="•"/>
              <a:defRPr/>
            </a:pPr>
            <a:r>
              <a:rPr lang="it-IT" sz="2000" dirty="0">
                <a:solidFill>
                  <a:srgbClr val="071B50"/>
                </a:solidFill>
                <a:latin typeface="Arial" pitchFamily="34" charset="0"/>
                <a:cs typeface="Arial" pitchFamily="34" charset="0"/>
              </a:rPr>
              <a:t>diminuzione nei costi di energia dovuto ai lavori di preparazione del terreno;</a:t>
            </a:r>
          </a:p>
          <a:p>
            <a:pPr marL="449263" indent="-449263">
              <a:lnSpc>
                <a:spcPct val="150000"/>
              </a:lnSpc>
              <a:spcBef>
                <a:spcPts val="600"/>
              </a:spcBef>
              <a:spcAft>
                <a:spcPts val="600"/>
              </a:spcAft>
              <a:buFont typeface="Arial" charset="0"/>
              <a:buChar char="•"/>
              <a:defRPr/>
            </a:pPr>
            <a:r>
              <a:rPr lang="it-IT" sz="2000" dirty="0">
                <a:solidFill>
                  <a:srgbClr val="071B50"/>
                </a:solidFill>
                <a:latin typeface="Arial" pitchFamily="34" charset="0"/>
                <a:cs typeface="Arial" pitchFamily="34" charset="0"/>
              </a:rPr>
              <a:t>diminuzione nei costi di manodopera.</a:t>
            </a:r>
          </a:p>
        </p:txBody>
      </p:sp>
      <p:sp>
        <p:nvSpPr>
          <p:cNvPr id="43011" name="Rettangolo 5"/>
          <p:cNvSpPr>
            <a:spLocks noChangeArrowheads="1"/>
          </p:cNvSpPr>
          <p:nvPr/>
        </p:nvSpPr>
        <p:spPr bwMode="auto">
          <a:xfrm>
            <a:off x="611560" y="260648"/>
            <a:ext cx="7993062" cy="523220"/>
          </a:xfrm>
          <a:prstGeom prst="rect">
            <a:avLst/>
          </a:prstGeom>
          <a:noFill/>
          <a:ln w="9525">
            <a:noFill/>
            <a:miter lim="800000"/>
            <a:headEnd/>
            <a:tailEnd/>
          </a:ln>
        </p:spPr>
        <p:txBody>
          <a:bodyPr>
            <a:spAutoFit/>
          </a:bodyPr>
          <a:lstStyle/>
          <a:p>
            <a:pPr marL="358775" indent="-358775">
              <a:defRPr/>
            </a:pPr>
            <a:r>
              <a:rPr lang="it-IT" sz="2800" b="1" dirty="0">
                <a:solidFill>
                  <a:srgbClr val="071B50"/>
                </a:solidFill>
                <a:latin typeface="Trebuchet MS" pitchFamily="34" charset="0"/>
              </a:rPr>
              <a:t>Principali aspetti positivi</a:t>
            </a:r>
          </a:p>
        </p:txBody>
      </p:sp>
    </p:spTree>
    <p:extLst>
      <p:ext uri="{BB962C8B-B14F-4D97-AF65-F5344CB8AC3E}">
        <p14:creationId xmlns:p14="http://schemas.microsoft.com/office/powerpoint/2010/main" xmlns="" val="18580483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ttangolo 4"/>
          <p:cNvSpPr>
            <a:spLocks noChangeArrowheads="1"/>
          </p:cNvSpPr>
          <p:nvPr/>
        </p:nvSpPr>
        <p:spPr bwMode="auto">
          <a:xfrm>
            <a:off x="468313" y="1268413"/>
            <a:ext cx="8207375" cy="4875181"/>
          </a:xfrm>
          <a:prstGeom prst="rect">
            <a:avLst/>
          </a:prstGeom>
          <a:noFill/>
          <a:ln w="9525">
            <a:noFill/>
            <a:miter lim="800000"/>
            <a:headEnd/>
            <a:tailEnd/>
          </a:ln>
        </p:spPr>
        <p:txBody>
          <a:bodyPr>
            <a:spAutoFit/>
          </a:bodyPr>
          <a:lstStyle/>
          <a:p>
            <a:pPr marL="449263" indent="-449263">
              <a:lnSpc>
                <a:spcPct val="150000"/>
              </a:lnSpc>
              <a:spcBef>
                <a:spcPts val="600"/>
              </a:spcBef>
              <a:spcAft>
                <a:spcPts val="600"/>
              </a:spcAft>
              <a:buFont typeface="Arial" charset="0"/>
              <a:buChar char="•"/>
              <a:defRPr/>
            </a:pPr>
            <a:r>
              <a:rPr lang="it-IT" sz="2000" dirty="0">
                <a:solidFill>
                  <a:srgbClr val="071B50"/>
                </a:solidFill>
                <a:latin typeface="Arial" pitchFamily="34" charset="0"/>
                <a:cs typeface="Arial" pitchFamily="34" charset="0"/>
              </a:rPr>
              <a:t>possono presentarsi diminuzioni nelle rese soprattutto nei primi anni di adozione delle nuove tecniche;</a:t>
            </a:r>
          </a:p>
          <a:p>
            <a:pPr marL="449263" indent="-449263">
              <a:lnSpc>
                <a:spcPct val="150000"/>
              </a:lnSpc>
              <a:spcBef>
                <a:spcPts val="600"/>
              </a:spcBef>
              <a:spcAft>
                <a:spcPts val="600"/>
              </a:spcAft>
              <a:buFont typeface="Arial" charset="0"/>
              <a:buChar char="•"/>
              <a:defRPr/>
            </a:pPr>
            <a:r>
              <a:rPr lang="it-IT" sz="2000" dirty="0">
                <a:solidFill>
                  <a:srgbClr val="071B50"/>
                </a:solidFill>
                <a:latin typeface="Arial" pitchFamily="34" charset="0"/>
                <a:cs typeface="Arial" pitchFamily="34" charset="0"/>
              </a:rPr>
              <a:t>può essere necessario un utilizzo di maggiori quantità di sostanze chimiche nella lotta alle infestanti;</a:t>
            </a:r>
          </a:p>
          <a:p>
            <a:pPr marL="449263" indent="-449263">
              <a:lnSpc>
                <a:spcPct val="150000"/>
              </a:lnSpc>
              <a:spcBef>
                <a:spcPts val="600"/>
              </a:spcBef>
              <a:spcAft>
                <a:spcPts val="600"/>
              </a:spcAft>
              <a:buFont typeface="Arial" charset="0"/>
              <a:buChar char="•"/>
              <a:defRPr/>
            </a:pPr>
            <a:r>
              <a:rPr lang="it-IT" sz="2000" dirty="0">
                <a:solidFill>
                  <a:srgbClr val="071B50"/>
                </a:solidFill>
                <a:latin typeface="Arial" pitchFamily="34" charset="0"/>
                <a:cs typeface="Arial" pitchFamily="34" charset="0"/>
              </a:rPr>
              <a:t>sono necessari notevoli investimenti iniziali in macchinari specializzati;</a:t>
            </a:r>
          </a:p>
          <a:p>
            <a:pPr marL="449263" indent="-449263">
              <a:lnSpc>
                <a:spcPct val="150000"/>
              </a:lnSpc>
              <a:spcBef>
                <a:spcPts val="600"/>
              </a:spcBef>
              <a:spcAft>
                <a:spcPts val="600"/>
              </a:spcAft>
              <a:buFont typeface="Arial" charset="0"/>
              <a:buChar char="•"/>
              <a:defRPr/>
            </a:pPr>
            <a:r>
              <a:rPr lang="it-IT" sz="2000" dirty="0" smtClean="0">
                <a:solidFill>
                  <a:srgbClr val="071B50"/>
                </a:solidFill>
                <a:latin typeface="Arial" pitchFamily="34" charset="0"/>
                <a:cs typeface="Arial" pitchFamily="34" charset="0"/>
              </a:rPr>
              <a:t>l’intera </a:t>
            </a:r>
            <a:r>
              <a:rPr lang="it-IT" sz="2000" dirty="0" smtClean="0">
                <a:solidFill>
                  <a:srgbClr val="071B50"/>
                </a:solidFill>
                <a:latin typeface="Arial" pitchFamily="34" charset="0"/>
                <a:cs typeface="Arial" pitchFamily="34" charset="0"/>
              </a:rPr>
              <a:t>gestione </a:t>
            </a:r>
            <a:r>
              <a:rPr lang="it-IT" sz="2000" dirty="0">
                <a:solidFill>
                  <a:srgbClr val="071B50"/>
                </a:solidFill>
                <a:latin typeface="Arial" pitchFamily="34" charset="0"/>
                <a:cs typeface="Arial" pitchFamily="34" charset="0"/>
              </a:rPr>
              <a:t>colturale subisce radicali cambiamenti.</a:t>
            </a:r>
          </a:p>
          <a:p>
            <a:pPr marL="449263" indent="-449263">
              <a:lnSpc>
                <a:spcPct val="150000"/>
              </a:lnSpc>
              <a:spcBef>
                <a:spcPts val="600"/>
              </a:spcBef>
              <a:spcAft>
                <a:spcPts val="600"/>
              </a:spcAft>
              <a:buFont typeface="Arial" charset="0"/>
              <a:buChar char="•"/>
              <a:defRPr/>
            </a:pPr>
            <a:endParaRPr lang="it-IT" sz="1800" dirty="0">
              <a:solidFill>
                <a:srgbClr val="071B50"/>
              </a:solidFill>
              <a:latin typeface="Arial" pitchFamily="34" charset="0"/>
              <a:cs typeface="Arial" pitchFamily="34" charset="0"/>
            </a:endParaRPr>
          </a:p>
          <a:p>
            <a:pPr eaLnBrk="1" hangingPunct="1">
              <a:lnSpc>
                <a:spcPct val="120000"/>
              </a:lnSpc>
              <a:defRPr/>
            </a:pPr>
            <a:endParaRPr lang="it-IT" dirty="0"/>
          </a:p>
        </p:txBody>
      </p:sp>
      <p:sp>
        <p:nvSpPr>
          <p:cNvPr id="58371" name="Rettangolo 5"/>
          <p:cNvSpPr>
            <a:spLocks noChangeArrowheads="1"/>
          </p:cNvSpPr>
          <p:nvPr/>
        </p:nvSpPr>
        <p:spPr bwMode="auto">
          <a:xfrm>
            <a:off x="611188" y="260350"/>
            <a:ext cx="7993062" cy="523220"/>
          </a:xfrm>
          <a:prstGeom prst="rect">
            <a:avLst/>
          </a:prstGeom>
          <a:noFill/>
          <a:ln w="9525">
            <a:noFill/>
            <a:miter lim="800000"/>
            <a:headEnd/>
            <a:tailEnd/>
          </a:ln>
        </p:spPr>
        <p:txBody>
          <a:bodyPr>
            <a:spAutoFit/>
          </a:bodyPr>
          <a:lstStyle/>
          <a:p>
            <a:pPr marL="358775" indent="-358775"/>
            <a:r>
              <a:rPr lang="it-IT" sz="2800" b="1" dirty="0">
                <a:solidFill>
                  <a:srgbClr val="071B50"/>
                </a:solidFill>
                <a:latin typeface="Trebuchet MS" pitchFamily="34" charset="0"/>
              </a:rPr>
              <a:t>Principali aspetti negativi</a:t>
            </a:r>
          </a:p>
        </p:txBody>
      </p:sp>
    </p:spTree>
    <p:extLst>
      <p:ext uri="{BB962C8B-B14F-4D97-AF65-F5344CB8AC3E}">
        <p14:creationId xmlns:p14="http://schemas.microsoft.com/office/powerpoint/2010/main" xmlns="" val="34969561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ttangolo 4"/>
          <p:cNvSpPr>
            <a:spLocks noChangeArrowheads="1"/>
          </p:cNvSpPr>
          <p:nvPr/>
        </p:nvSpPr>
        <p:spPr bwMode="auto">
          <a:xfrm>
            <a:off x="468313" y="941388"/>
            <a:ext cx="8207375" cy="2677656"/>
          </a:xfrm>
          <a:prstGeom prst="rect">
            <a:avLst/>
          </a:prstGeom>
          <a:noFill/>
          <a:ln w="9525">
            <a:noFill/>
            <a:miter lim="800000"/>
            <a:headEnd/>
            <a:tailEnd/>
          </a:ln>
        </p:spPr>
        <p:txBody>
          <a:bodyPr>
            <a:spAutoFit/>
          </a:bodyPr>
          <a:lstStyle/>
          <a:p>
            <a:pPr eaLnBrk="1" hangingPunct="1">
              <a:lnSpc>
                <a:spcPct val="120000"/>
              </a:lnSpc>
              <a:defRPr/>
            </a:pPr>
            <a:r>
              <a:rPr lang="it-IT" sz="2000" b="1" dirty="0">
                <a:solidFill>
                  <a:srgbClr val="071B50"/>
                </a:solidFill>
                <a:latin typeface="Arial" pitchFamily="34" charset="0"/>
                <a:cs typeface="Arial" pitchFamily="34" charset="0"/>
              </a:rPr>
              <a:t>La minima lavorazione </a:t>
            </a:r>
            <a:r>
              <a:rPr lang="it-IT" sz="2000" dirty="0">
                <a:solidFill>
                  <a:srgbClr val="071B50"/>
                </a:solidFill>
                <a:latin typeface="Arial" pitchFamily="34" charset="0"/>
                <a:cs typeface="Arial" pitchFamily="34" charset="0"/>
              </a:rPr>
              <a:t>(minimum </a:t>
            </a:r>
            <a:r>
              <a:rPr lang="it-IT" sz="2000" dirty="0" err="1">
                <a:solidFill>
                  <a:srgbClr val="071B50"/>
                </a:solidFill>
                <a:latin typeface="Arial" pitchFamily="34" charset="0"/>
                <a:cs typeface="Arial" pitchFamily="34" charset="0"/>
              </a:rPr>
              <a:t>tillage</a:t>
            </a:r>
            <a:r>
              <a:rPr lang="it-IT" sz="2000" dirty="0">
                <a:solidFill>
                  <a:srgbClr val="071B50"/>
                </a:solidFill>
                <a:latin typeface="Arial" pitchFamily="34" charset="0"/>
                <a:cs typeface="Arial" pitchFamily="34" charset="0"/>
              </a:rPr>
              <a:t>): consiste in lavorazioni meccaniche che riguardano solo i primi 5-15 centimetri di suolo</a:t>
            </a:r>
            <a:r>
              <a:rPr lang="it-IT" sz="2000" dirty="0" smtClean="0">
                <a:solidFill>
                  <a:srgbClr val="071B50"/>
                </a:solidFill>
                <a:latin typeface="Arial" pitchFamily="34" charset="0"/>
                <a:cs typeface="Arial" pitchFamily="34" charset="0"/>
              </a:rPr>
              <a:t>.</a:t>
            </a:r>
          </a:p>
          <a:p>
            <a:pPr eaLnBrk="1" hangingPunct="1">
              <a:lnSpc>
                <a:spcPct val="120000"/>
              </a:lnSpc>
              <a:defRPr/>
            </a:pPr>
            <a:endParaRPr lang="it-IT" sz="2000" dirty="0">
              <a:solidFill>
                <a:srgbClr val="071B50"/>
              </a:solidFill>
              <a:latin typeface="Arial" pitchFamily="34" charset="0"/>
              <a:cs typeface="Arial" pitchFamily="34" charset="0"/>
            </a:endParaRPr>
          </a:p>
          <a:p>
            <a:pPr marL="285750" indent="-285750" eaLnBrk="1" hangingPunct="1">
              <a:lnSpc>
                <a:spcPct val="120000"/>
              </a:lnSpc>
              <a:buFont typeface="Arial" pitchFamily="34" charset="0"/>
              <a:buChar char="•"/>
              <a:defRPr/>
            </a:pPr>
            <a:r>
              <a:rPr lang="it-IT" sz="2000" dirty="0" smtClean="0">
                <a:solidFill>
                  <a:srgbClr val="071B50"/>
                </a:solidFill>
                <a:latin typeface="Arial" pitchFamily="34" charset="0"/>
                <a:cs typeface="Arial" pitchFamily="34" charset="0"/>
              </a:rPr>
              <a:t>i </a:t>
            </a:r>
            <a:r>
              <a:rPr lang="it-IT" sz="2000" dirty="0">
                <a:solidFill>
                  <a:srgbClr val="071B50"/>
                </a:solidFill>
                <a:latin typeface="Arial" pitchFamily="34" charset="0"/>
                <a:cs typeface="Arial" pitchFamily="34" charset="0"/>
              </a:rPr>
              <a:t>residui </a:t>
            </a:r>
            <a:r>
              <a:rPr lang="it-IT" sz="2000" dirty="0" smtClean="0">
                <a:solidFill>
                  <a:srgbClr val="071B50"/>
                </a:solidFill>
                <a:latin typeface="Arial" pitchFamily="34" charset="0"/>
                <a:cs typeface="Arial" pitchFamily="34" charset="0"/>
              </a:rPr>
              <a:t>colturali devono </a:t>
            </a:r>
            <a:r>
              <a:rPr lang="it-IT" sz="2000" dirty="0">
                <a:solidFill>
                  <a:srgbClr val="071B50"/>
                </a:solidFill>
                <a:latin typeface="Arial" pitchFamily="34" charset="0"/>
                <a:cs typeface="Arial" pitchFamily="34" charset="0"/>
              </a:rPr>
              <a:t>rimangono in buona parte in superficie e ne viene facilitata la degradazione;</a:t>
            </a:r>
          </a:p>
          <a:p>
            <a:pPr marL="285750" indent="-285750" eaLnBrk="1" hangingPunct="1">
              <a:lnSpc>
                <a:spcPct val="120000"/>
              </a:lnSpc>
              <a:buFont typeface="Arial" pitchFamily="34" charset="0"/>
              <a:buChar char="•"/>
              <a:defRPr/>
            </a:pPr>
            <a:r>
              <a:rPr lang="it-IT" sz="2000" dirty="0">
                <a:solidFill>
                  <a:srgbClr val="071B50"/>
                </a:solidFill>
                <a:latin typeface="Arial" pitchFamily="34" charset="0"/>
                <a:cs typeface="Arial" pitchFamily="34" charset="0"/>
              </a:rPr>
              <a:t>crea le migliori condizioni del terreno per la semina e al contempo per l’iniziale sviluppo dell’apparato radicale;</a:t>
            </a:r>
          </a:p>
        </p:txBody>
      </p:sp>
      <p:sp>
        <p:nvSpPr>
          <p:cNvPr id="31747" name="Rettangolo 5"/>
          <p:cNvSpPr>
            <a:spLocks noChangeArrowheads="1"/>
          </p:cNvSpPr>
          <p:nvPr/>
        </p:nvSpPr>
        <p:spPr bwMode="auto">
          <a:xfrm>
            <a:off x="611188" y="260350"/>
            <a:ext cx="7993062" cy="954088"/>
          </a:xfrm>
          <a:prstGeom prst="rect">
            <a:avLst/>
          </a:prstGeom>
          <a:noFill/>
          <a:ln w="9525">
            <a:noFill/>
            <a:miter lim="800000"/>
            <a:headEnd/>
            <a:tailEnd/>
          </a:ln>
        </p:spPr>
        <p:txBody>
          <a:bodyPr>
            <a:spAutoFit/>
          </a:bodyPr>
          <a:lstStyle/>
          <a:p>
            <a:r>
              <a:rPr lang="it-IT" sz="2800" b="1" dirty="0">
                <a:solidFill>
                  <a:srgbClr val="071B50"/>
                </a:solidFill>
                <a:latin typeface="Trebuchet MS" pitchFamily="34" charset="0"/>
              </a:rPr>
              <a:t>Minima lavorazione</a:t>
            </a:r>
          </a:p>
          <a:p>
            <a:endParaRPr lang="it-IT" sz="2800" b="1" dirty="0">
              <a:solidFill>
                <a:srgbClr val="071B50"/>
              </a:solidFill>
              <a:latin typeface="Trebuchet MS" pitchFamily="34" charset="0"/>
            </a:endParaRPr>
          </a:p>
        </p:txBody>
      </p:sp>
      <p:pic>
        <p:nvPicPr>
          <p:cNvPr id="31748" name="Picture 3"/>
          <p:cNvPicPr>
            <a:picLocks noChangeAspect="1" noChangeArrowheads="1"/>
          </p:cNvPicPr>
          <p:nvPr/>
        </p:nvPicPr>
        <p:blipFill>
          <a:blip r:embed="rId3" cstate="print"/>
          <a:srcRect/>
          <a:stretch>
            <a:fillRect/>
          </a:stretch>
        </p:blipFill>
        <p:spPr bwMode="auto">
          <a:xfrm>
            <a:off x="5076825" y="3549228"/>
            <a:ext cx="3952875" cy="2959100"/>
          </a:xfrm>
          <a:prstGeom prst="rect">
            <a:avLst/>
          </a:prstGeom>
          <a:noFill/>
          <a:ln w="9525">
            <a:noFill/>
            <a:miter lim="800000"/>
            <a:headEnd/>
            <a:tailEnd/>
          </a:ln>
        </p:spPr>
      </p:pic>
      <p:sp>
        <p:nvSpPr>
          <p:cNvPr id="31749" name="Rettangolo 6"/>
          <p:cNvSpPr>
            <a:spLocks noChangeArrowheads="1"/>
          </p:cNvSpPr>
          <p:nvPr/>
        </p:nvSpPr>
        <p:spPr bwMode="auto">
          <a:xfrm>
            <a:off x="5545871" y="6473651"/>
            <a:ext cx="2678112" cy="339725"/>
          </a:xfrm>
          <a:prstGeom prst="rect">
            <a:avLst/>
          </a:prstGeom>
          <a:noFill/>
          <a:ln w="9525">
            <a:noFill/>
            <a:miter lim="800000"/>
            <a:headEnd/>
            <a:tailEnd/>
          </a:ln>
        </p:spPr>
        <p:txBody>
          <a:bodyPr wrap="none">
            <a:spAutoFit/>
          </a:bodyPr>
          <a:lstStyle/>
          <a:p>
            <a:r>
              <a:rPr lang="it-IT" sz="1600" dirty="0">
                <a:solidFill>
                  <a:srgbClr val="071B50"/>
                </a:solidFill>
                <a:latin typeface="Trebuchet MS" pitchFamily="34" charset="0"/>
              </a:rPr>
              <a:t>Mais in minima lavorazione</a:t>
            </a:r>
          </a:p>
        </p:txBody>
      </p:sp>
      <p:sp>
        <p:nvSpPr>
          <p:cNvPr id="31750" name="Rettangolo 6"/>
          <p:cNvSpPr>
            <a:spLocks noChangeArrowheads="1"/>
          </p:cNvSpPr>
          <p:nvPr/>
        </p:nvSpPr>
        <p:spPr bwMode="auto">
          <a:xfrm>
            <a:off x="468313" y="3530724"/>
            <a:ext cx="4572000" cy="1905073"/>
          </a:xfrm>
          <a:prstGeom prst="rect">
            <a:avLst/>
          </a:prstGeom>
          <a:noFill/>
          <a:ln w="9525">
            <a:noFill/>
            <a:miter lim="800000"/>
            <a:headEnd/>
            <a:tailEnd/>
          </a:ln>
        </p:spPr>
        <p:txBody>
          <a:bodyPr>
            <a:spAutoFit/>
          </a:bodyPr>
          <a:lstStyle/>
          <a:p>
            <a:pPr marL="285750" indent="-285750" eaLnBrk="1" hangingPunct="1">
              <a:lnSpc>
                <a:spcPct val="120000"/>
              </a:lnSpc>
              <a:buFont typeface="Arial" pitchFamily="34" charset="0"/>
              <a:buChar char="•"/>
            </a:pPr>
            <a:r>
              <a:rPr lang="it-IT" sz="2000" dirty="0">
                <a:solidFill>
                  <a:srgbClr val="071B50"/>
                </a:solidFill>
                <a:latin typeface="Arial" pitchFamily="34" charset="0"/>
                <a:cs typeface="Arial" pitchFamily="34" charset="0"/>
              </a:rPr>
              <a:t>contrasta lo sviluppo delle erbe infestanti anche con la pratica della “falsa semina”;</a:t>
            </a:r>
          </a:p>
          <a:p>
            <a:pPr marL="285750" indent="-285750" eaLnBrk="1" hangingPunct="1">
              <a:lnSpc>
                <a:spcPct val="120000"/>
              </a:lnSpc>
              <a:buFont typeface="Arial" pitchFamily="34" charset="0"/>
              <a:buChar char="•"/>
            </a:pPr>
            <a:r>
              <a:rPr lang="it-IT" sz="2000" dirty="0">
                <a:solidFill>
                  <a:srgbClr val="071B50"/>
                </a:solidFill>
                <a:latin typeface="Arial" pitchFamily="34" charset="0"/>
                <a:cs typeface="Arial" pitchFamily="34" charset="0"/>
              </a:rPr>
              <a:t>riduce le perdite di acqua per evaporazione.</a:t>
            </a:r>
          </a:p>
        </p:txBody>
      </p:sp>
    </p:spTree>
    <p:extLst>
      <p:ext uri="{BB962C8B-B14F-4D97-AF65-F5344CB8AC3E}">
        <p14:creationId xmlns:p14="http://schemas.microsoft.com/office/powerpoint/2010/main" xmlns="" val="1215280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ttangolo 4"/>
          <p:cNvSpPr>
            <a:spLocks noChangeArrowheads="1"/>
          </p:cNvSpPr>
          <p:nvPr/>
        </p:nvSpPr>
        <p:spPr bwMode="auto">
          <a:xfrm>
            <a:off x="252040" y="908050"/>
            <a:ext cx="8280400" cy="3247043"/>
          </a:xfrm>
          <a:prstGeom prst="rect">
            <a:avLst/>
          </a:prstGeom>
          <a:noFill/>
          <a:ln w="9525">
            <a:noFill/>
            <a:miter lim="800000"/>
            <a:headEnd/>
            <a:tailEnd/>
          </a:ln>
        </p:spPr>
        <p:txBody>
          <a:bodyPr>
            <a:spAutoFit/>
          </a:bodyPr>
          <a:lstStyle/>
          <a:p>
            <a:pPr algn="just">
              <a:defRPr/>
            </a:pPr>
            <a:r>
              <a:rPr lang="it-IT" sz="2000" b="1" dirty="0">
                <a:solidFill>
                  <a:srgbClr val="071B50"/>
                </a:solidFill>
                <a:latin typeface="Arial" pitchFamily="34" charset="0"/>
                <a:cs typeface="Arial" pitchFamily="34" charset="0"/>
              </a:rPr>
              <a:t>La semina su sodo </a:t>
            </a:r>
            <a:r>
              <a:rPr lang="it-IT" sz="2000" dirty="0">
                <a:solidFill>
                  <a:srgbClr val="071B50"/>
                </a:solidFill>
                <a:latin typeface="Arial" pitchFamily="34" charset="0"/>
                <a:cs typeface="Arial" pitchFamily="34" charset="0"/>
              </a:rPr>
              <a:t>(zero </a:t>
            </a:r>
            <a:r>
              <a:rPr lang="it-IT" sz="2000" dirty="0" err="1">
                <a:solidFill>
                  <a:srgbClr val="071B50"/>
                </a:solidFill>
                <a:latin typeface="Arial" pitchFamily="34" charset="0"/>
                <a:cs typeface="Arial" pitchFamily="34" charset="0"/>
              </a:rPr>
              <a:t>tillage</a:t>
            </a:r>
            <a:r>
              <a:rPr lang="it-IT" sz="2000" dirty="0">
                <a:solidFill>
                  <a:srgbClr val="071B50"/>
                </a:solidFill>
                <a:latin typeface="Arial" pitchFamily="34" charset="0"/>
                <a:cs typeface="Arial" pitchFamily="34" charset="0"/>
              </a:rPr>
              <a:t> o </a:t>
            </a:r>
            <a:r>
              <a:rPr lang="it-IT" sz="2000" dirty="0" err="1">
                <a:solidFill>
                  <a:srgbClr val="071B50"/>
                </a:solidFill>
                <a:latin typeface="Arial" pitchFamily="34" charset="0"/>
                <a:cs typeface="Arial" pitchFamily="34" charset="0"/>
              </a:rPr>
              <a:t>sod</a:t>
            </a:r>
            <a:r>
              <a:rPr lang="it-IT" sz="2000" dirty="0">
                <a:solidFill>
                  <a:srgbClr val="071B50"/>
                </a:solidFill>
                <a:latin typeface="Arial" pitchFamily="34" charset="0"/>
                <a:cs typeface="Arial" pitchFamily="34" charset="0"/>
              </a:rPr>
              <a:t> </a:t>
            </a:r>
            <a:r>
              <a:rPr lang="it-IT" sz="2000" dirty="0" err="1">
                <a:solidFill>
                  <a:srgbClr val="071B50"/>
                </a:solidFill>
                <a:latin typeface="Arial" pitchFamily="34" charset="0"/>
                <a:cs typeface="Arial" pitchFamily="34" charset="0"/>
              </a:rPr>
              <a:t>seeding</a:t>
            </a:r>
            <a:r>
              <a:rPr lang="it-IT" sz="2000" dirty="0">
                <a:solidFill>
                  <a:srgbClr val="071B50"/>
                </a:solidFill>
                <a:latin typeface="Arial" pitchFamily="34" charset="0"/>
                <a:cs typeface="Arial" pitchFamily="34" charset="0"/>
              </a:rPr>
              <a:t>): consiste nel seminare con una speciali seminatrici direttamente sul terreno che non ha subito nessuna lavorazione se non sulla striscia di deposizione del seme. </a:t>
            </a:r>
          </a:p>
          <a:p>
            <a:pPr algn="just">
              <a:defRPr/>
            </a:pPr>
            <a:endParaRPr lang="it-IT" sz="2000" dirty="0">
              <a:solidFill>
                <a:srgbClr val="071B50"/>
              </a:solidFill>
              <a:latin typeface="Arial" pitchFamily="34" charset="0"/>
              <a:cs typeface="Arial" pitchFamily="34" charset="0"/>
            </a:endParaRPr>
          </a:p>
          <a:p>
            <a:pPr algn="just">
              <a:spcBef>
                <a:spcPts val="600"/>
              </a:spcBef>
              <a:spcAft>
                <a:spcPts val="600"/>
              </a:spcAft>
              <a:defRPr/>
            </a:pPr>
            <a:r>
              <a:rPr lang="it-IT" sz="2000" dirty="0">
                <a:solidFill>
                  <a:srgbClr val="071B50"/>
                </a:solidFill>
                <a:latin typeface="Arial" pitchFamily="34" charset="0"/>
                <a:cs typeface="Arial" pitchFamily="34" charset="0"/>
              </a:rPr>
              <a:t>Si effettua un solo passaggio in sostituzione di lavorazioni preparatorie e semina; sono conseguenti aspetti positivi costituiti da:</a:t>
            </a:r>
          </a:p>
          <a:p>
            <a:pPr marL="285750" indent="-285750" algn="just">
              <a:spcBef>
                <a:spcPts val="600"/>
              </a:spcBef>
              <a:spcAft>
                <a:spcPts val="600"/>
              </a:spcAft>
              <a:buFont typeface="Arial" pitchFamily="34" charset="0"/>
              <a:buChar char="•"/>
              <a:defRPr/>
            </a:pPr>
            <a:r>
              <a:rPr lang="it-IT" sz="2000" dirty="0">
                <a:solidFill>
                  <a:srgbClr val="071B50"/>
                </a:solidFill>
                <a:latin typeface="Arial" pitchFamily="34" charset="0"/>
                <a:cs typeface="Arial" pitchFamily="34" charset="0"/>
              </a:rPr>
              <a:t>minori consumi energetici,</a:t>
            </a:r>
          </a:p>
          <a:p>
            <a:pPr marL="285750" indent="-285750" algn="just">
              <a:spcBef>
                <a:spcPts val="600"/>
              </a:spcBef>
              <a:spcAft>
                <a:spcPts val="600"/>
              </a:spcAft>
              <a:buFont typeface="Arial" pitchFamily="34" charset="0"/>
              <a:buChar char="•"/>
              <a:defRPr/>
            </a:pPr>
            <a:r>
              <a:rPr lang="it-IT" sz="2000" dirty="0">
                <a:solidFill>
                  <a:srgbClr val="071B50"/>
                </a:solidFill>
                <a:latin typeface="Arial" pitchFamily="34" charset="0"/>
                <a:cs typeface="Arial" pitchFamily="34" charset="0"/>
              </a:rPr>
              <a:t>semplificazione del cantiere e </a:t>
            </a:r>
            <a:r>
              <a:rPr lang="it-IT" sz="2000" dirty="0" smtClean="0">
                <a:solidFill>
                  <a:srgbClr val="071B50"/>
                </a:solidFill>
                <a:latin typeface="Arial" pitchFamily="34" charset="0"/>
                <a:cs typeface="Arial" pitchFamily="34" charset="0"/>
              </a:rPr>
              <a:t>possibilità </a:t>
            </a:r>
            <a:r>
              <a:rPr lang="it-IT" sz="2000" dirty="0">
                <a:solidFill>
                  <a:srgbClr val="071B50"/>
                </a:solidFill>
                <a:latin typeface="Arial" pitchFamily="34" charset="0"/>
                <a:cs typeface="Arial" pitchFamily="34" charset="0"/>
              </a:rPr>
              <a:t>di essere più tempestivi nell’intervento di semina.</a:t>
            </a:r>
          </a:p>
        </p:txBody>
      </p:sp>
      <p:sp>
        <p:nvSpPr>
          <p:cNvPr id="32771" name="Rettangolo 5"/>
          <p:cNvSpPr>
            <a:spLocks noChangeArrowheads="1"/>
          </p:cNvSpPr>
          <p:nvPr/>
        </p:nvSpPr>
        <p:spPr bwMode="auto">
          <a:xfrm>
            <a:off x="611188" y="260350"/>
            <a:ext cx="7993062" cy="954088"/>
          </a:xfrm>
          <a:prstGeom prst="rect">
            <a:avLst/>
          </a:prstGeom>
          <a:noFill/>
          <a:ln w="9525">
            <a:noFill/>
            <a:miter lim="800000"/>
            <a:headEnd/>
            <a:tailEnd/>
          </a:ln>
        </p:spPr>
        <p:txBody>
          <a:bodyPr>
            <a:spAutoFit/>
          </a:bodyPr>
          <a:lstStyle/>
          <a:p>
            <a:r>
              <a:rPr lang="it-IT" sz="2800" b="1">
                <a:solidFill>
                  <a:srgbClr val="071B50"/>
                </a:solidFill>
                <a:latin typeface="Trebuchet MS" pitchFamily="34" charset="0"/>
              </a:rPr>
              <a:t>Semina su sodo</a:t>
            </a:r>
          </a:p>
          <a:p>
            <a:endParaRPr lang="it-IT" sz="2800" b="1">
              <a:solidFill>
                <a:srgbClr val="071B50"/>
              </a:solidFill>
              <a:latin typeface="Trebuchet MS" pitchFamily="34" charset="0"/>
            </a:endParaRPr>
          </a:p>
        </p:txBody>
      </p:sp>
      <p:sp>
        <p:nvSpPr>
          <p:cNvPr id="32772" name="Rettangolo 3"/>
          <p:cNvSpPr>
            <a:spLocks noChangeArrowheads="1"/>
          </p:cNvSpPr>
          <p:nvPr/>
        </p:nvSpPr>
        <p:spPr bwMode="auto">
          <a:xfrm>
            <a:off x="323528" y="4242822"/>
            <a:ext cx="4608512" cy="1938992"/>
          </a:xfrm>
          <a:prstGeom prst="rect">
            <a:avLst/>
          </a:prstGeom>
          <a:ln w="38100">
            <a:solidFill>
              <a:srgbClr val="00B050"/>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it-IT" sz="2000" dirty="0">
                <a:solidFill>
                  <a:srgbClr val="071B50"/>
                </a:solidFill>
                <a:latin typeface="Arial" pitchFamily="34" charset="0"/>
                <a:cs typeface="Arial" pitchFamily="34" charset="0"/>
              </a:rPr>
              <a:t>La semina diretta può essere adottata anche su un </a:t>
            </a:r>
            <a:r>
              <a:rPr lang="it-IT" sz="2000" dirty="0" err="1">
                <a:solidFill>
                  <a:srgbClr val="071B50"/>
                </a:solidFill>
                <a:latin typeface="Arial" pitchFamily="34" charset="0"/>
                <a:cs typeface="Arial" pitchFamily="34" charset="0"/>
              </a:rPr>
              <a:t>cotico</a:t>
            </a:r>
            <a:r>
              <a:rPr lang="it-IT" sz="2000" dirty="0">
                <a:solidFill>
                  <a:srgbClr val="071B50"/>
                </a:solidFill>
                <a:latin typeface="Arial" pitchFamily="34" charset="0"/>
                <a:cs typeface="Arial" pitchFamily="34" charset="0"/>
              </a:rPr>
              <a:t> erboso (prato o pascolo) preventivamente disseccato e lasciato sul posto con ulteriore vantaggio di non intaccare la struttura del suolo e di evitare fenomeni erosivi.</a:t>
            </a:r>
          </a:p>
        </p:txBody>
      </p:sp>
      <p:sp>
        <p:nvSpPr>
          <p:cNvPr id="32773" name="Rettangolo 4"/>
          <p:cNvSpPr>
            <a:spLocks noChangeArrowheads="1"/>
          </p:cNvSpPr>
          <p:nvPr/>
        </p:nvSpPr>
        <p:spPr bwMode="auto">
          <a:xfrm>
            <a:off x="5364088" y="6495628"/>
            <a:ext cx="3167063" cy="338138"/>
          </a:xfrm>
          <a:prstGeom prst="rect">
            <a:avLst/>
          </a:prstGeom>
          <a:noFill/>
          <a:ln w="9525">
            <a:noFill/>
            <a:miter lim="800000"/>
            <a:headEnd/>
            <a:tailEnd/>
          </a:ln>
        </p:spPr>
        <p:txBody>
          <a:bodyPr>
            <a:spAutoFit/>
          </a:bodyPr>
          <a:lstStyle/>
          <a:p>
            <a:r>
              <a:rPr lang="it-IT" sz="1600" dirty="0">
                <a:solidFill>
                  <a:srgbClr val="071B50"/>
                </a:solidFill>
                <a:latin typeface="Trebuchet MS" pitchFamily="34" charset="0"/>
              </a:rPr>
              <a:t>Mais in semina diretta su sodo</a:t>
            </a:r>
          </a:p>
        </p:txBody>
      </p:sp>
      <p:pic>
        <p:nvPicPr>
          <p:cNvPr id="32774" name="Picture 3"/>
          <p:cNvPicPr>
            <a:picLocks noChangeAspect="1" noChangeArrowheads="1"/>
          </p:cNvPicPr>
          <p:nvPr/>
        </p:nvPicPr>
        <p:blipFill>
          <a:blip r:embed="rId3" cstate="print"/>
          <a:srcRect/>
          <a:stretch>
            <a:fillRect/>
          </a:stretch>
        </p:blipFill>
        <p:spPr bwMode="auto">
          <a:xfrm>
            <a:off x="5364088" y="3750816"/>
            <a:ext cx="3648075" cy="2751138"/>
          </a:xfrm>
          <a:prstGeom prst="rect">
            <a:avLst/>
          </a:prstGeom>
          <a:noFill/>
          <a:ln w="9525">
            <a:noFill/>
            <a:miter lim="800000"/>
            <a:headEnd/>
            <a:tailEnd/>
          </a:ln>
        </p:spPr>
      </p:pic>
    </p:spTree>
    <p:extLst>
      <p:ext uri="{BB962C8B-B14F-4D97-AF65-F5344CB8AC3E}">
        <p14:creationId xmlns:p14="http://schemas.microsoft.com/office/powerpoint/2010/main" xmlns="" val="5551369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5196115" y="5112881"/>
            <a:ext cx="3672114" cy="591229"/>
          </a:xfrm>
        </p:spPr>
        <p:txBody>
          <a:bodyPr anchor="ctr"/>
          <a:lstStyle/>
          <a:p>
            <a:r>
              <a:rPr lang="it-IT" sz="1600" kern="1200" dirty="0" smtClean="0">
                <a:solidFill>
                  <a:srgbClr val="071B50"/>
                </a:solidFill>
                <a:latin typeface="Arial" pitchFamily="34" charset="0"/>
                <a:ea typeface="ＭＳ Ｐゴシック" pitchFamily="96" charset="-128"/>
                <a:cs typeface="Arial" pitchFamily="34" charset="0"/>
              </a:rPr>
              <a:t>Strip </a:t>
            </a:r>
            <a:r>
              <a:rPr lang="it-IT" sz="1600" kern="1200" dirty="0" err="1" smtClean="0">
                <a:solidFill>
                  <a:srgbClr val="071B50"/>
                </a:solidFill>
                <a:latin typeface="Arial" pitchFamily="34" charset="0"/>
                <a:ea typeface="ＭＳ Ｐゴシック" pitchFamily="96" charset="-128"/>
                <a:cs typeface="Arial" pitchFamily="34" charset="0"/>
              </a:rPr>
              <a:t>T</a:t>
            </a:r>
            <a:r>
              <a:rPr lang="it-IT" sz="1600" kern="1200" dirty="0" err="1" smtClean="0">
                <a:solidFill>
                  <a:srgbClr val="071B50"/>
                </a:solidFill>
                <a:latin typeface="Arial" pitchFamily="34" charset="0"/>
                <a:ea typeface="ＭＳ Ｐゴシック" pitchFamily="96" charset="-128"/>
                <a:cs typeface="Arial" pitchFamily="34" charset="0"/>
              </a:rPr>
              <a:t>ill</a:t>
            </a:r>
            <a:r>
              <a:rPr lang="it-IT" sz="1600" kern="1200" dirty="0" smtClean="0">
                <a:solidFill>
                  <a:srgbClr val="071B50"/>
                </a:solidFill>
                <a:latin typeface="Arial" pitchFamily="34" charset="0"/>
                <a:ea typeface="ＭＳ Ｐゴシック" pitchFamily="96" charset="-128"/>
                <a:cs typeface="Arial" pitchFamily="34" charset="0"/>
              </a:rPr>
              <a:t> </a:t>
            </a:r>
            <a:r>
              <a:rPr lang="it-IT" sz="1600" kern="1200" dirty="0" smtClean="0">
                <a:solidFill>
                  <a:srgbClr val="071B50"/>
                </a:solidFill>
                <a:latin typeface="Arial" pitchFamily="34" charset="0"/>
                <a:ea typeface="ＭＳ Ｐゴシック" pitchFamily="96" charset="-128"/>
                <a:cs typeface="Arial" pitchFamily="34" charset="0"/>
              </a:rPr>
              <a:t>– lavorazione in banda</a:t>
            </a:r>
            <a:endParaRPr lang="it-IT" sz="1600" kern="1200" dirty="0">
              <a:solidFill>
                <a:srgbClr val="071B50"/>
              </a:solidFill>
              <a:latin typeface="Arial" pitchFamily="34" charset="0"/>
              <a:ea typeface="ＭＳ Ｐゴシック" pitchFamily="96" charset="-128"/>
              <a:cs typeface="Arial" pitchFamily="34" charset="0"/>
            </a:endParaRPr>
          </a:p>
        </p:txBody>
      </p:sp>
      <p:sp>
        <p:nvSpPr>
          <p:cNvPr id="4" name="Rettangolo 3"/>
          <p:cNvSpPr>
            <a:spLocks noChangeArrowheads="1"/>
          </p:cNvSpPr>
          <p:nvPr/>
        </p:nvSpPr>
        <p:spPr bwMode="auto">
          <a:xfrm>
            <a:off x="393478" y="260350"/>
            <a:ext cx="7993062" cy="523220"/>
          </a:xfrm>
          <a:prstGeom prst="rect">
            <a:avLst/>
          </a:prstGeom>
          <a:noFill/>
          <a:ln w="9525">
            <a:noFill/>
            <a:miter lim="800000"/>
            <a:headEnd/>
            <a:tailEnd/>
          </a:ln>
        </p:spPr>
        <p:txBody>
          <a:bodyPr>
            <a:spAutoFit/>
          </a:bodyPr>
          <a:lstStyle/>
          <a:p>
            <a:r>
              <a:rPr lang="it-IT" sz="2800" b="1" dirty="0" smtClean="0">
                <a:solidFill>
                  <a:srgbClr val="071B50"/>
                </a:solidFill>
                <a:latin typeface="Trebuchet MS" pitchFamily="34" charset="0"/>
              </a:rPr>
              <a:t>Strip </a:t>
            </a:r>
            <a:r>
              <a:rPr lang="it-IT" sz="2800" b="1" dirty="0" err="1" smtClean="0">
                <a:solidFill>
                  <a:srgbClr val="071B50"/>
                </a:solidFill>
                <a:latin typeface="Trebuchet MS" pitchFamily="34" charset="0"/>
              </a:rPr>
              <a:t>Till</a:t>
            </a:r>
            <a:r>
              <a:rPr lang="it-IT" sz="2800" b="1" dirty="0" smtClean="0">
                <a:solidFill>
                  <a:srgbClr val="071B50"/>
                </a:solidFill>
                <a:latin typeface="Trebuchet MS" pitchFamily="34" charset="0"/>
              </a:rPr>
              <a:t> – alternativa alla semina su sodo</a:t>
            </a:r>
            <a:endParaRPr lang="it-IT" sz="2800" b="1" dirty="0">
              <a:solidFill>
                <a:srgbClr val="071B50"/>
              </a:solidFill>
              <a:latin typeface="Trebuchet MS" pitchFamily="34" charset="0"/>
            </a:endParaRPr>
          </a:p>
        </p:txBody>
      </p:sp>
      <p:pic>
        <p:nvPicPr>
          <p:cNvPr id="168962" name="Picture 2"/>
          <p:cNvPicPr>
            <a:picLocks noChangeAspect="1" noChangeArrowheads="1"/>
          </p:cNvPicPr>
          <p:nvPr/>
        </p:nvPicPr>
        <p:blipFill>
          <a:blip r:embed="rId3" cstate="print"/>
          <a:srcRect/>
          <a:stretch>
            <a:fillRect/>
          </a:stretch>
        </p:blipFill>
        <p:spPr bwMode="auto">
          <a:xfrm>
            <a:off x="4581800" y="1669151"/>
            <a:ext cx="4344486" cy="3375879"/>
          </a:xfrm>
          <a:prstGeom prst="rect">
            <a:avLst/>
          </a:prstGeom>
          <a:noFill/>
          <a:ln w="9525">
            <a:noFill/>
            <a:miter lim="800000"/>
            <a:headEnd/>
            <a:tailEnd/>
          </a:ln>
        </p:spPr>
      </p:pic>
      <p:sp>
        <p:nvSpPr>
          <p:cNvPr id="8" name="Rettangolo 7"/>
          <p:cNvSpPr/>
          <p:nvPr/>
        </p:nvSpPr>
        <p:spPr>
          <a:xfrm>
            <a:off x="283029" y="1178227"/>
            <a:ext cx="4419600" cy="4678204"/>
          </a:xfrm>
          <a:prstGeom prst="rect">
            <a:avLst/>
          </a:prstGeom>
        </p:spPr>
        <p:txBody>
          <a:bodyPr wrap="square">
            <a:spAutoFit/>
          </a:bodyPr>
          <a:lstStyle/>
          <a:p>
            <a:pPr marL="174625" indent="-174625">
              <a:buFont typeface="Arial" pitchFamily="34" charset="0"/>
              <a:buChar char="•"/>
            </a:pPr>
            <a:r>
              <a:rPr lang="it-IT" sz="2000" dirty="0" smtClean="0">
                <a:solidFill>
                  <a:srgbClr val="071B50"/>
                </a:solidFill>
                <a:latin typeface="Arial" pitchFamily="34" charset="0"/>
                <a:cs typeface="Arial" pitchFamily="34" charset="0"/>
              </a:rPr>
              <a:t>Si esegue una lavorazione in banda cioè solo nella zona di semina. </a:t>
            </a:r>
          </a:p>
          <a:p>
            <a:pPr marL="174625" indent="-174625">
              <a:buFont typeface="Arial" pitchFamily="34" charset="0"/>
              <a:buChar char="•"/>
            </a:pPr>
            <a:endParaRPr lang="it-IT" sz="2000" dirty="0" smtClean="0">
              <a:solidFill>
                <a:srgbClr val="071B50"/>
              </a:solidFill>
              <a:latin typeface="Arial" pitchFamily="34" charset="0"/>
              <a:cs typeface="Arial" pitchFamily="34" charset="0"/>
            </a:endParaRPr>
          </a:p>
          <a:p>
            <a:pPr marL="174625" indent="-174625">
              <a:buFont typeface="Arial" pitchFamily="34" charset="0"/>
              <a:buChar char="•"/>
            </a:pPr>
            <a:r>
              <a:rPr lang="it-IT" sz="2000" dirty="0" smtClean="0">
                <a:solidFill>
                  <a:srgbClr val="071B50"/>
                </a:solidFill>
                <a:latin typeface="Arial" pitchFamily="34" charset="0"/>
                <a:cs typeface="Arial" pitchFamily="34" charset="0"/>
              </a:rPr>
              <a:t>Le bande sono larghe circa 15 cm.</a:t>
            </a:r>
          </a:p>
          <a:p>
            <a:pPr marL="174625" indent="-174625">
              <a:buFont typeface="Arial" pitchFamily="34" charset="0"/>
              <a:buChar char="•"/>
            </a:pPr>
            <a:endParaRPr lang="it-IT" sz="2000" dirty="0" smtClean="0">
              <a:solidFill>
                <a:srgbClr val="071B50"/>
              </a:solidFill>
              <a:latin typeface="Arial" pitchFamily="34" charset="0"/>
              <a:cs typeface="Arial" pitchFamily="34" charset="0"/>
            </a:endParaRPr>
          </a:p>
          <a:p>
            <a:pPr marL="174625" indent="-174625">
              <a:buFont typeface="Arial" pitchFamily="34" charset="0"/>
              <a:buChar char="•"/>
            </a:pPr>
            <a:r>
              <a:rPr lang="it-IT" sz="2000" dirty="0" smtClean="0">
                <a:solidFill>
                  <a:srgbClr val="071B50"/>
                </a:solidFill>
                <a:latin typeface="Arial" pitchFamily="34" charset="0"/>
                <a:cs typeface="Arial" pitchFamily="34" charset="0"/>
              </a:rPr>
              <a:t>E’ idonea a colture con interfila  &gt; 40 cm. </a:t>
            </a:r>
          </a:p>
          <a:p>
            <a:pPr marL="174625" indent="-174625">
              <a:buFont typeface="Arial" pitchFamily="34" charset="0"/>
              <a:buChar char="•"/>
            </a:pPr>
            <a:endParaRPr lang="it-IT" sz="2000" dirty="0" smtClean="0">
              <a:solidFill>
                <a:srgbClr val="071B50"/>
              </a:solidFill>
              <a:latin typeface="Arial" pitchFamily="34" charset="0"/>
              <a:cs typeface="Arial" pitchFamily="34" charset="0"/>
            </a:endParaRPr>
          </a:p>
          <a:p>
            <a:pPr marL="174625" indent="-174625">
              <a:buFont typeface="Arial" pitchFamily="34" charset="0"/>
              <a:buChar char="•"/>
            </a:pPr>
            <a:r>
              <a:rPr lang="it-IT" sz="2000" dirty="0" smtClean="0">
                <a:solidFill>
                  <a:srgbClr val="071B50"/>
                </a:solidFill>
                <a:latin typeface="Arial" pitchFamily="34" charset="0"/>
                <a:cs typeface="Arial" pitchFamily="34" charset="0"/>
              </a:rPr>
              <a:t>La seminatrice è predisposta con uguale distanze tra le file.</a:t>
            </a:r>
          </a:p>
          <a:p>
            <a:pPr marL="174625" indent="-174625">
              <a:buFont typeface="Arial" pitchFamily="34" charset="0"/>
              <a:buChar char="•"/>
            </a:pPr>
            <a:endParaRPr lang="it-IT" sz="2000" dirty="0" smtClean="0">
              <a:solidFill>
                <a:srgbClr val="071B50"/>
              </a:solidFill>
              <a:latin typeface="Arial" pitchFamily="34" charset="0"/>
              <a:cs typeface="Arial" pitchFamily="34" charset="0"/>
            </a:endParaRPr>
          </a:p>
          <a:p>
            <a:pPr marL="174625" indent="-174625">
              <a:buFont typeface="Arial" pitchFamily="34" charset="0"/>
              <a:buChar char="•"/>
            </a:pPr>
            <a:r>
              <a:rPr lang="it-IT" sz="2000" dirty="0" smtClean="0">
                <a:solidFill>
                  <a:srgbClr val="071B50"/>
                </a:solidFill>
                <a:latin typeface="Arial" pitchFamily="34" charset="0"/>
                <a:cs typeface="Arial" pitchFamily="34" charset="0"/>
              </a:rPr>
              <a:t>Il letto di semina sgombro da residui, si scalda in minor tempo, quindi accelera la germinazione.</a:t>
            </a:r>
          </a:p>
          <a:p>
            <a:pPr marL="174625" indent="-174625">
              <a:buFont typeface="Arial" pitchFamily="34" charset="0"/>
              <a:buChar char="•"/>
            </a:pPr>
            <a:endParaRPr lang="it-IT" sz="1800" dirty="0"/>
          </a:p>
        </p:txBody>
      </p:sp>
      <p:sp>
        <p:nvSpPr>
          <p:cNvPr id="11" name="Rettangolo 10"/>
          <p:cNvSpPr/>
          <p:nvPr/>
        </p:nvSpPr>
        <p:spPr>
          <a:xfrm>
            <a:off x="1424066" y="5606798"/>
            <a:ext cx="5373973" cy="461665"/>
          </a:xfrm>
          <a:prstGeom prst="rect">
            <a:avLst/>
          </a:prstGeom>
        </p:spPr>
        <p:txBody>
          <a:bodyPr wrap="square">
            <a:spAutoFit/>
          </a:bodyPr>
          <a:lstStyle/>
          <a:p>
            <a:r>
              <a:rPr lang="it-IT" dirty="0" smtClean="0">
                <a:hlinkClick r:id="rId4"/>
              </a:rPr>
              <a:t>Agricoltura : Tecnica dello "Strip </a:t>
            </a:r>
            <a:r>
              <a:rPr lang="it-IT" dirty="0" err="1" smtClean="0">
                <a:hlinkClick r:id="rId4"/>
              </a:rPr>
              <a:t>Till</a:t>
            </a:r>
            <a:r>
              <a:rPr lang="it-IT" dirty="0" smtClean="0">
                <a:hlinkClick r:id="rId4"/>
              </a:rPr>
              <a:t>"</a:t>
            </a:r>
            <a:endParaRPr lang="it-IT"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ttangolo 5"/>
          <p:cNvSpPr>
            <a:spLocks noChangeArrowheads="1"/>
          </p:cNvSpPr>
          <p:nvPr/>
        </p:nvSpPr>
        <p:spPr bwMode="auto">
          <a:xfrm>
            <a:off x="611188" y="260350"/>
            <a:ext cx="7993062" cy="523875"/>
          </a:xfrm>
          <a:prstGeom prst="rect">
            <a:avLst/>
          </a:prstGeom>
          <a:noFill/>
          <a:ln w="9525">
            <a:noFill/>
            <a:miter lim="800000"/>
            <a:headEnd/>
            <a:tailEnd/>
          </a:ln>
        </p:spPr>
        <p:txBody>
          <a:bodyPr>
            <a:spAutoFit/>
          </a:bodyPr>
          <a:lstStyle/>
          <a:p>
            <a:r>
              <a:rPr lang="it-IT" sz="2800" b="1">
                <a:solidFill>
                  <a:srgbClr val="071B50"/>
                </a:solidFill>
                <a:latin typeface="Trebuchet MS" pitchFamily="34" charset="0"/>
              </a:rPr>
              <a:t>Agricoltura conservativa</a:t>
            </a:r>
          </a:p>
        </p:txBody>
      </p:sp>
      <p:sp>
        <p:nvSpPr>
          <p:cNvPr id="30723" name="Rettangolo 4"/>
          <p:cNvSpPr>
            <a:spLocks noChangeArrowheads="1"/>
          </p:cNvSpPr>
          <p:nvPr/>
        </p:nvSpPr>
        <p:spPr bwMode="auto">
          <a:xfrm>
            <a:off x="1484026" y="1982933"/>
            <a:ext cx="6505732" cy="2400657"/>
          </a:xfrm>
          <a:prstGeom prst="rect">
            <a:avLst/>
          </a:prstGeom>
          <a:solidFill>
            <a:srgbClr val="B4DE86"/>
          </a:solidFill>
          <a:ln w="9525">
            <a:noFill/>
            <a:miter lim="800000"/>
            <a:headEnd/>
            <a:tailEnd/>
          </a:ln>
          <a:effectLst>
            <a:glow rad="139700">
              <a:schemeClr val="accent2">
                <a:satMod val="175000"/>
                <a:alpha val="40000"/>
              </a:schemeClr>
            </a:glow>
          </a:effectLst>
        </p:spPr>
        <p:txBody>
          <a:bodyPr wrap="square">
            <a:spAutoFit/>
          </a:bodyPr>
          <a:lstStyle/>
          <a:p>
            <a:pPr algn="just">
              <a:lnSpc>
                <a:spcPct val="150000"/>
              </a:lnSpc>
              <a:spcBef>
                <a:spcPts val="600"/>
              </a:spcBef>
              <a:spcAft>
                <a:spcPts val="600"/>
              </a:spcAft>
            </a:pPr>
            <a:r>
              <a:rPr lang="it-IT" sz="2000" b="1" dirty="0">
                <a:solidFill>
                  <a:srgbClr val="071B50"/>
                </a:solidFill>
                <a:latin typeface="Arial" pitchFamily="34" charset="0"/>
                <a:cs typeface="Arial" pitchFamily="34" charset="0"/>
              </a:rPr>
              <a:t>Agricoltura </a:t>
            </a:r>
            <a:r>
              <a:rPr lang="it-IT" sz="2000" b="1" dirty="0" smtClean="0">
                <a:solidFill>
                  <a:srgbClr val="071B50"/>
                </a:solidFill>
                <a:latin typeface="Arial" pitchFamily="34" charset="0"/>
                <a:cs typeface="Arial" pitchFamily="34" charset="0"/>
              </a:rPr>
              <a:t>Conservativa </a:t>
            </a:r>
            <a:r>
              <a:rPr lang="it-IT" sz="2000" dirty="0" smtClean="0">
                <a:solidFill>
                  <a:srgbClr val="071B50"/>
                </a:solidFill>
                <a:latin typeface="Arial" pitchFamily="34" charset="0"/>
                <a:cs typeface="Arial" pitchFamily="34" charset="0"/>
              </a:rPr>
              <a:t>vuole promuovere </a:t>
            </a:r>
            <a:r>
              <a:rPr lang="it-IT" sz="2000" dirty="0">
                <a:solidFill>
                  <a:srgbClr val="071B50"/>
                </a:solidFill>
                <a:latin typeface="Arial" pitchFamily="34" charset="0"/>
                <a:cs typeface="Arial" pitchFamily="34" charset="0"/>
              </a:rPr>
              <a:t>la produzione agricola ottimizzando l’uso delle risorse e contribuendo a ridurre il degrado del terreno attraverso la gestione integrata del suolo, dell’acqua e delle risorse </a:t>
            </a:r>
            <a:r>
              <a:rPr lang="it-IT" sz="2000" dirty="0" smtClean="0">
                <a:solidFill>
                  <a:srgbClr val="071B50"/>
                </a:solidFill>
                <a:latin typeface="Arial" pitchFamily="34" charset="0"/>
                <a:cs typeface="Arial" pitchFamily="34" charset="0"/>
              </a:rPr>
              <a:t>biologiche.</a:t>
            </a:r>
            <a:endParaRPr lang="it-IT" sz="1800" dirty="0">
              <a:solidFill>
                <a:srgbClr val="071B50"/>
              </a:solidFill>
              <a:latin typeface="Arial" pitchFamily="34" charset="0"/>
              <a:cs typeface="Arial" pitchFamily="34" charset="0"/>
            </a:endParaRPr>
          </a:p>
        </p:txBody>
      </p:sp>
    </p:spTree>
    <p:extLst>
      <p:ext uri="{BB962C8B-B14F-4D97-AF65-F5344CB8AC3E}">
        <p14:creationId xmlns:p14="http://schemas.microsoft.com/office/powerpoint/2010/main" xmlns="" val="2299394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467544" y="1181889"/>
            <a:ext cx="8172450" cy="427746"/>
          </a:xfrm>
          <a:prstGeom prst="rect">
            <a:avLst/>
          </a:prstGeom>
        </p:spPr>
        <p:txBody>
          <a:bodyPr>
            <a:spAutoFit/>
          </a:bodyPr>
          <a:lstStyle/>
          <a:p>
            <a:pPr eaLnBrk="1" hangingPunct="1">
              <a:lnSpc>
                <a:spcPct val="120000"/>
              </a:lnSpc>
              <a:spcBef>
                <a:spcPts val="400"/>
              </a:spcBef>
              <a:defRPr/>
            </a:pPr>
            <a:r>
              <a:rPr lang="it-IT" sz="2000" dirty="0">
                <a:solidFill>
                  <a:srgbClr val="071B50"/>
                </a:solidFill>
                <a:latin typeface="Arial" pitchFamily="34" charset="0"/>
                <a:cs typeface="Arial" pitchFamily="34" charset="0"/>
              </a:rPr>
              <a:t>Sono colture che in genere precedono  o seguono la coltura principale</a:t>
            </a:r>
            <a:r>
              <a:rPr lang="it-IT" sz="2000" dirty="0" smtClean="0">
                <a:solidFill>
                  <a:srgbClr val="071B50"/>
                </a:solidFill>
                <a:latin typeface="Arial" pitchFamily="34" charset="0"/>
                <a:cs typeface="Arial" pitchFamily="34" charset="0"/>
              </a:rPr>
              <a:t>.</a:t>
            </a:r>
          </a:p>
        </p:txBody>
      </p:sp>
      <p:sp>
        <p:nvSpPr>
          <p:cNvPr id="33795" name="Rettangolo 5"/>
          <p:cNvSpPr>
            <a:spLocks noChangeArrowheads="1"/>
          </p:cNvSpPr>
          <p:nvPr/>
        </p:nvSpPr>
        <p:spPr bwMode="auto">
          <a:xfrm>
            <a:off x="539750" y="169863"/>
            <a:ext cx="7993063" cy="523875"/>
          </a:xfrm>
          <a:prstGeom prst="rect">
            <a:avLst/>
          </a:prstGeom>
          <a:noFill/>
          <a:ln w="9525">
            <a:noFill/>
            <a:miter lim="800000"/>
            <a:headEnd/>
            <a:tailEnd/>
          </a:ln>
        </p:spPr>
        <p:txBody>
          <a:bodyPr>
            <a:spAutoFit/>
          </a:bodyPr>
          <a:lstStyle/>
          <a:p>
            <a:r>
              <a:rPr lang="it-IT" sz="2800" b="1" dirty="0">
                <a:solidFill>
                  <a:srgbClr val="071B50"/>
                </a:solidFill>
                <a:latin typeface="Trebuchet MS" pitchFamily="34" charset="0"/>
              </a:rPr>
              <a:t>Colture di copertura (Cover </a:t>
            </a:r>
            <a:r>
              <a:rPr lang="it-IT" sz="2800" b="1" dirty="0" err="1" smtClean="0">
                <a:solidFill>
                  <a:srgbClr val="071B50"/>
                </a:solidFill>
                <a:latin typeface="Trebuchet MS" pitchFamily="34" charset="0"/>
              </a:rPr>
              <a:t>crops</a:t>
            </a:r>
            <a:r>
              <a:rPr lang="it-IT" sz="2800" b="1" dirty="0" smtClean="0">
                <a:solidFill>
                  <a:srgbClr val="071B50"/>
                </a:solidFill>
                <a:latin typeface="Trebuchet MS" pitchFamily="34" charset="0"/>
              </a:rPr>
              <a:t>)/1</a:t>
            </a:r>
            <a:endParaRPr lang="it-IT" sz="2800" b="1" dirty="0">
              <a:solidFill>
                <a:srgbClr val="071B50"/>
              </a:solidFill>
              <a:latin typeface="Trebuchet MS" pitchFamily="34" charset="0"/>
            </a:endParaRPr>
          </a:p>
        </p:txBody>
      </p:sp>
      <p:sp>
        <p:nvSpPr>
          <p:cNvPr id="6" name="Rettangolo arrotondato 5"/>
          <p:cNvSpPr/>
          <p:nvPr/>
        </p:nvSpPr>
        <p:spPr bwMode="auto">
          <a:xfrm>
            <a:off x="1028969" y="2090403"/>
            <a:ext cx="7065725" cy="982575"/>
          </a:xfrm>
          <a:prstGeom prst="roundRect">
            <a:avLst/>
          </a:prstGeom>
          <a:solidFill>
            <a:srgbClr val="FEFA6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lnSpc>
                <a:spcPct val="120000"/>
              </a:lnSpc>
              <a:spcBef>
                <a:spcPts val="400"/>
              </a:spcBef>
              <a:defRPr/>
            </a:pPr>
            <a:r>
              <a:rPr lang="it-IT" sz="2000" b="1" dirty="0" smtClean="0">
                <a:solidFill>
                  <a:srgbClr val="071B50"/>
                </a:solidFill>
                <a:latin typeface="Arial" pitchFamily="34" charset="0"/>
                <a:cs typeface="Arial" pitchFamily="34" charset="0"/>
              </a:rPr>
              <a:t>cover </a:t>
            </a:r>
            <a:r>
              <a:rPr lang="it-IT" sz="2000" b="1" dirty="0" err="1" smtClean="0">
                <a:solidFill>
                  <a:srgbClr val="071B50"/>
                </a:solidFill>
                <a:latin typeface="Arial" pitchFamily="34" charset="0"/>
                <a:cs typeface="Arial" pitchFamily="34" charset="0"/>
              </a:rPr>
              <a:t>crops</a:t>
            </a:r>
            <a:r>
              <a:rPr lang="it-IT" sz="2000" b="1" dirty="0" smtClean="0">
                <a:solidFill>
                  <a:srgbClr val="071B50"/>
                </a:solidFill>
                <a:latin typeface="Arial" pitchFamily="34" charset="0"/>
                <a:cs typeface="Arial" pitchFamily="34" charset="0"/>
              </a:rPr>
              <a:t> invernali  </a:t>
            </a:r>
            <a:r>
              <a:rPr lang="it-IT" sz="2000" dirty="0" smtClean="0">
                <a:solidFill>
                  <a:srgbClr val="071B50"/>
                </a:solidFill>
                <a:latin typeface="Arial" pitchFamily="34" charset="0"/>
                <a:cs typeface="Arial" pitchFamily="34" charset="0"/>
              </a:rPr>
              <a:t>(pisello proteico, </a:t>
            </a:r>
            <a:r>
              <a:rPr lang="it-IT" sz="2000" dirty="0" err="1" smtClean="0">
                <a:solidFill>
                  <a:srgbClr val="071B50"/>
                </a:solidFill>
                <a:latin typeface="Arial" pitchFamily="34" charset="0"/>
                <a:cs typeface="Arial" pitchFamily="34" charset="0"/>
              </a:rPr>
              <a:t>loiessa</a:t>
            </a:r>
            <a:r>
              <a:rPr lang="it-IT" sz="2000" dirty="0" smtClean="0">
                <a:solidFill>
                  <a:srgbClr val="071B50"/>
                </a:solidFill>
                <a:latin typeface="Arial" pitchFamily="34" charset="0"/>
                <a:cs typeface="Arial" pitchFamily="34" charset="0"/>
              </a:rPr>
              <a:t>, crucifere) precedono una coltura primaverile estiva (mais);</a:t>
            </a:r>
          </a:p>
        </p:txBody>
      </p:sp>
      <p:sp>
        <p:nvSpPr>
          <p:cNvPr id="7" name="Rettangolo arrotondato 6"/>
          <p:cNvSpPr/>
          <p:nvPr/>
        </p:nvSpPr>
        <p:spPr bwMode="auto">
          <a:xfrm>
            <a:off x="1028969" y="3424529"/>
            <a:ext cx="7065725" cy="982575"/>
          </a:xfrm>
          <a:prstGeom prst="roundRect">
            <a:avLst/>
          </a:prstGeom>
          <a:solidFill>
            <a:srgbClr val="FEFA6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lnSpc>
                <a:spcPct val="120000"/>
              </a:lnSpc>
              <a:spcBef>
                <a:spcPts val="400"/>
              </a:spcBef>
              <a:defRPr/>
            </a:pPr>
            <a:r>
              <a:rPr lang="it-IT" sz="2000" b="1" dirty="0" smtClean="0">
                <a:solidFill>
                  <a:srgbClr val="071B50"/>
                </a:solidFill>
                <a:latin typeface="Arial" pitchFamily="34" charset="0"/>
                <a:cs typeface="Arial" pitchFamily="34" charset="0"/>
              </a:rPr>
              <a:t>cover </a:t>
            </a:r>
            <a:r>
              <a:rPr lang="it-IT" sz="2000" b="1" dirty="0" err="1" smtClean="0">
                <a:solidFill>
                  <a:srgbClr val="071B50"/>
                </a:solidFill>
                <a:latin typeface="Arial" pitchFamily="34" charset="0"/>
                <a:cs typeface="Arial" pitchFamily="34" charset="0"/>
              </a:rPr>
              <a:t>crops</a:t>
            </a:r>
            <a:r>
              <a:rPr lang="it-IT" sz="2000" b="1" dirty="0" smtClean="0">
                <a:solidFill>
                  <a:srgbClr val="071B50"/>
                </a:solidFill>
                <a:latin typeface="Arial" pitchFamily="34" charset="0"/>
                <a:cs typeface="Arial" pitchFamily="34" charset="0"/>
              </a:rPr>
              <a:t> estive </a:t>
            </a:r>
            <a:r>
              <a:rPr lang="it-IT" sz="2000" dirty="0" smtClean="0">
                <a:solidFill>
                  <a:srgbClr val="071B50"/>
                </a:solidFill>
                <a:latin typeface="Arial" pitchFamily="34" charset="0"/>
                <a:cs typeface="Arial" pitchFamily="34" charset="0"/>
              </a:rPr>
              <a:t>(mais da foraggio, soia) seguono una coltura </a:t>
            </a:r>
            <a:r>
              <a:rPr lang="it-IT" sz="2000" dirty="0" err="1" smtClean="0">
                <a:solidFill>
                  <a:srgbClr val="071B50"/>
                </a:solidFill>
                <a:latin typeface="Arial" pitchFamily="34" charset="0"/>
                <a:cs typeface="Arial" pitchFamily="34" charset="0"/>
              </a:rPr>
              <a:t>vernina</a:t>
            </a:r>
            <a:r>
              <a:rPr lang="it-IT" sz="2000" dirty="0" smtClean="0">
                <a:solidFill>
                  <a:srgbClr val="071B50"/>
                </a:solidFill>
                <a:latin typeface="Arial" pitchFamily="34" charset="0"/>
                <a:cs typeface="Arial" pitchFamily="34" charset="0"/>
              </a:rPr>
              <a:t> (frumento, orzo).</a:t>
            </a:r>
            <a:endParaRPr lang="it-IT" sz="2000" dirty="0">
              <a:solidFill>
                <a:srgbClr val="071B50"/>
              </a:solidFill>
              <a:latin typeface="Arial" pitchFamily="34" charset="0"/>
              <a:cs typeface="Arial" pitchFamily="34" charset="0"/>
            </a:endParaRPr>
          </a:p>
        </p:txBody>
      </p:sp>
    </p:spTree>
    <p:extLst>
      <p:ext uri="{BB962C8B-B14F-4D97-AF65-F5344CB8AC3E}">
        <p14:creationId xmlns:p14="http://schemas.microsoft.com/office/powerpoint/2010/main" xmlns="" val="30998123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356461" y="972029"/>
            <a:ext cx="8462075" cy="427746"/>
          </a:xfrm>
          <a:prstGeom prst="rect">
            <a:avLst/>
          </a:prstGeom>
        </p:spPr>
        <p:txBody>
          <a:bodyPr wrap="square">
            <a:spAutoFit/>
          </a:bodyPr>
          <a:lstStyle/>
          <a:p>
            <a:pPr algn="ctr" eaLnBrk="1" hangingPunct="1">
              <a:lnSpc>
                <a:spcPct val="120000"/>
              </a:lnSpc>
              <a:spcBef>
                <a:spcPts val="400"/>
              </a:spcBef>
              <a:defRPr/>
            </a:pPr>
            <a:r>
              <a:rPr lang="it-IT" sz="2000" b="1" dirty="0" smtClean="0">
                <a:solidFill>
                  <a:srgbClr val="071B50"/>
                </a:solidFill>
                <a:latin typeface="Arial" pitchFamily="34" charset="0"/>
                <a:cs typeface="Arial" pitchFamily="34" charset="0"/>
              </a:rPr>
              <a:t>Funzioni principali delle colture di copertura</a:t>
            </a:r>
          </a:p>
        </p:txBody>
      </p:sp>
      <p:sp>
        <p:nvSpPr>
          <p:cNvPr id="33795" name="Rettangolo 5"/>
          <p:cNvSpPr>
            <a:spLocks noChangeArrowheads="1"/>
          </p:cNvSpPr>
          <p:nvPr/>
        </p:nvSpPr>
        <p:spPr bwMode="auto">
          <a:xfrm>
            <a:off x="539750" y="169863"/>
            <a:ext cx="7993063" cy="523875"/>
          </a:xfrm>
          <a:prstGeom prst="rect">
            <a:avLst/>
          </a:prstGeom>
          <a:noFill/>
          <a:ln w="9525">
            <a:noFill/>
            <a:miter lim="800000"/>
            <a:headEnd/>
            <a:tailEnd/>
          </a:ln>
        </p:spPr>
        <p:txBody>
          <a:bodyPr>
            <a:spAutoFit/>
          </a:bodyPr>
          <a:lstStyle/>
          <a:p>
            <a:r>
              <a:rPr lang="it-IT" sz="2800" b="1" dirty="0">
                <a:solidFill>
                  <a:srgbClr val="071B50"/>
                </a:solidFill>
                <a:latin typeface="Trebuchet MS" pitchFamily="34" charset="0"/>
              </a:rPr>
              <a:t>Colture di copertura (Cover </a:t>
            </a:r>
            <a:r>
              <a:rPr lang="it-IT" sz="2800" b="1" dirty="0" err="1">
                <a:solidFill>
                  <a:srgbClr val="071B50"/>
                </a:solidFill>
                <a:latin typeface="Trebuchet MS" pitchFamily="34" charset="0"/>
              </a:rPr>
              <a:t>crops</a:t>
            </a:r>
            <a:r>
              <a:rPr lang="it-IT" sz="2800" b="1" dirty="0" smtClean="0">
                <a:solidFill>
                  <a:srgbClr val="071B50"/>
                </a:solidFill>
                <a:latin typeface="Trebuchet MS" pitchFamily="34" charset="0"/>
              </a:rPr>
              <a:t>)/2</a:t>
            </a:r>
            <a:endParaRPr lang="it-IT" sz="2800" b="1" dirty="0">
              <a:solidFill>
                <a:srgbClr val="071B50"/>
              </a:solidFill>
              <a:latin typeface="Trebuchet MS" pitchFamily="34" charset="0"/>
            </a:endParaRPr>
          </a:p>
        </p:txBody>
      </p:sp>
      <p:sp>
        <p:nvSpPr>
          <p:cNvPr id="12" name="Rettangolo arrotondato 11"/>
          <p:cNvSpPr/>
          <p:nvPr/>
        </p:nvSpPr>
        <p:spPr bwMode="auto">
          <a:xfrm>
            <a:off x="1673541" y="5117109"/>
            <a:ext cx="5703632" cy="512037"/>
          </a:xfrm>
          <a:prstGeom prst="roundRect">
            <a:avLst/>
          </a:prstGeom>
          <a:solidFill>
            <a:srgbClr val="FEFA6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lnSpc>
                <a:spcPct val="120000"/>
              </a:lnSpc>
              <a:spcBef>
                <a:spcPts val="400"/>
              </a:spcBef>
              <a:defRPr/>
            </a:pPr>
            <a:r>
              <a:rPr lang="it-IT" sz="2000" dirty="0" smtClean="0">
                <a:solidFill>
                  <a:srgbClr val="071B50"/>
                </a:solidFill>
                <a:latin typeface="Arial" pitchFamily="34" charset="0"/>
                <a:cs typeface="Arial" pitchFamily="34" charset="0"/>
              </a:rPr>
              <a:t>aumento della sostanza organica</a:t>
            </a:r>
            <a:endParaRPr lang="it-IT" sz="2000" dirty="0">
              <a:solidFill>
                <a:srgbClr val="071B50"/>
              </a:solidFill>
              <a:latin typeface="Arial" pitchFamily="34" charset="0"/>
              <a:cs typeface="Arial" pitchFamily="34" charset="0"/>
            </a:endParaRPr>
          </a:p>
        </p:txBody>
      </p:sp>
      <p:sp>
        <p:nvSpPr>
          <p:cNvPr id="13" name="Rettangolo arrotondato 12"/>
          <p:cNvSpPr/>
          <p:nvPr/>
        </p:nvSpPr>
        <p:spPr bwMode="auto">
          <a:xfrm>
            <a:off x="1673541" y="4412833"/>
            <a:ext cx="5703632" cy="512037"/>
          </a:xfrm>
          <a:prstGeom prst="roundRect">
            <a:avLst/>
          </a:prstGeom>
          <a:solidFill>
            <a:srgbClr val="FEFA6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lnSpc>
                <a:spcPct val="120000"/>
              </a:lnSpc>
              <a:spcBef>
                <a:spcPts val="400"/>
              </a:spcBef>
              <a:defRPr/>
            </a:pPr>
            <a:r>
              <a:rPr lang="it-IT" sz="2000" dirty="0" smtClean="0">
                <a:solidFill>
                  <a:srgbClr val="071B50"/>
                </a:solidFill>
                <a:latin typeface="Arial" pitchFamily="34" charset="0"/>
                <a:cs typeface="Arial" pitchFamily="34" charset="0"/>
              </a:rPr>
              <a:t>miglioramento delle proprietà fisiche del terreno</a:t>
            </a:r>
          </a:p>
        </p:txBody>
      </p:sp>
      <p:sp>
        <p:nvSpPr>
          <p:cNvPr id="14" name="Rettangolo arrotondato 13"/>
          <p:cNvSpPr/>
          <p:nvPr/>
        </p:nvSpPr>
        <p:spPr bwMode="auto">
          <a:xfrm>
            <a:off x="1673541" y="3708558"/>
            <a:ext cx="5703632" cy="512037"/>
          </a:xfrm>
          <a:prstGeom prst="roundRect">
            <a:avLst/>
          </a:prstGeom>
          <a:solidFill>
            <a:srgbClr val="FEFA6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lnSpc>
                <a:spcPct val="120000"/>
              </a:lnSpc>
              <a:spcBef>
                <a:spcPts val="400"/>
              </a:spcBef>
              <a:defRPr/>
            </a:pPr>
            <a:r>
              <a:rPr lang="it-IT" sz="2000" dirty="0" smtClean="0">
                <a:solidFill>
                  <a:srgbClr val="071B50"/>
                </a:solidFill>
                <a:latin typeface="Arial" pitchFamily="34" charset="0"/>
                <a:cs typeface="Arial" pitchFamily="34" charset="0"/>
              </a:rPr>
              <a:t>controllo delle infestanti</a:t>
            </a:r>
          </a:p>
        </p:txBody>
      </p:sp>
      <p:sp>
        <p:nvSpPr>
          <p:cNvPr id="15" name="Rettangolo arrotondato 14"/>
          <p:cNvSpPr/>
          <p:nvPr/>
        </p:nvSpPr>
        <p:spPr bwMode="auto">
          <a:xfrm>
            <a:off x="1673541" y="3004283"/>
            <a:ext cx="5703632" cy="512037"/>
          </a:xfrm>
          <a:prstGeom prst="roundRect">
            <a:avLst/>
          </a:prstGeom>
          <a:solidFill>
            <a:srgbClr val="FEFA6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lnSpc>
                <a:spcPct val="120000"/>
              </a:lnSpc>
              <a:spcBef>
                <a:spcPts val="400"/>
              </a:spcBef>
              <a:defRPr/>
            </a:pPr>
            <a:r>
              <a:rPr lang="it-IT" sz="2000" dirty="0" smtClean="0">
                <a:solidFill>
                  <a:srgbClr val="071B50"/>
                </a:solidFill>
                <a:latin typeface="Arial" pitchFamily="34" charset="0"/>
                <a:cs typeface="Arial" pitchFamily="34" charset="0"/>
              </a:rPr>
              <a:t>arricchimento di nutrienti (vedi leguminose)</a:t>
            </a:r>
          </a:p>
        </p:txBody>
      </p:sp>
      <p:sp>
        <p:nvSpPr>
          <p:cNvPr id="16" name="Rettangolo arrotondato 15"/>
          <p:cNvSpPr/>
          <p:nvPr/>
        </p:nvSpPr>
        <p:spPr bwMode="auto">
          <a:xfrm>
            <a:off x="1673541" y="2300008"/>
            <a:ext cx="5703632" cy="512037"/>
          </a:xfrm>
          <a:prstGeom prst="roundRect">
            <a:avLst/>
          </a:prstGeom>
          <a:solidFill>
            <a:srgbClr val="FEFA6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lnSpc>
                <a:spcPct val="120000"/>
              </a:lnSpc>
              <a:spcBef>
                <a:spcPts val="400"/>
              </a:spcBef>
              <a:defRPr/>
            </a:pPr>
            <a:r>
              <a:rPr lang="it-IT" sz="2000" dirty="0" smtClean="0">
                <a:solidFill>
                  <a:srgbClr val="071B50"/>
                </a:solidFill>
                <a:latin typeface="Arial" pitchFamily="34" charset="0"/>
                <a:cs typeface="Arial" pitchFamily="34" charset="0"/>
              </a:rPr>
              <a:t>protezione dalla lisciviazione</a:t>
            </a:r>
          </a:p>
        </p:txBody>
      </p:sp>
      <p:sp>
        <p:nvSpPr>
          <p:cNvPr id="17" name="Rettangolo arrotondato 16"/>
          <p:cNvSpPr/>
          <p:nvPr/>
        </p:nvSpPr>
        <p:spPr bwMode="auto">
          <a:xfrm>
            <a:off x="1673541" y="1595733"/>
            <a:ext cx="5703632" cy="512037"/>
          </a:xfrm>
          <a:prstGeom prst="roundRect">
            <a:avLst/>
          </a:prstGeom>
          <a:solidFill>
            <a:srgbClr val="FEFA6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63538" indent="-363538" eaLnBrk="1" hangingPunct="1">
              <a:lnSpc>
                <a:spcPct val="120000"/>
              </a:lnSpc>
              <a:spcBef>
                <a:spcPts val="400"/>
              </a:spcBef>
              <a:defRPr/>
            </a:pPr>
            <a:r>
              <a:rPr lang="it-IT" sz="2000" dirty="0" smtClean="0">
                <a:solidFill>
                  <a:srgbClr val="071B50"/>
                </a:solidFill>
                <a:latin typeface="Arial" pitchFamily="34" charset="0"/>
                <a:cs typeface="Arial" pitchFamily="34" charset="0"/>
              </a:rPr>
              <a:t>protezione dall’erosione</a:t>
            </a:r>
          </a:p>
        </p:txBody>
      </p:sp>
    </p:spTree>
    <p:extLst>
      <p:ext uri="{BB962C8B-B14F-4D97-AF65-F5344CB8AC3E}">
        <p14:creationId xmlns:p14="http://schemas.microsoft.com/office/powerpoint/2010/main" xmlns="" val="12591321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468313" y="981075"/>
            <a:ext cx="8207375" cy="1015663"/>
          </a:xfrm>
          <a:prstGeom prst="rect">
            <a:avLst/>
          </a:prstGeom>
        </p:spPr>
        <p:txBody>
          <a:bodyPr>
            <a:spAutoFit/>
          </a:bodyPr>
          <a:lstStyle/>
          <a:p>
            <a:pPr eaLnBrk="1" hangingPunct="1">
              <a:lnSpc>
                <a:spcPct val="150000"/>
              </a:lnSpc>
              <a:defRPr/>
            </a:pPr>
            <a:r>
              <a:rPr lang="it-IT" sz="2000" dirty="0">
                <a:solidFill>
                  <a:srgbClr val="071B50"/>
                </a:solidFill>
                <a:latin typeface="Arial" pitchFamily="34" charset="0"/>
                <a:cs typeface="Arial" pitchFamily="34" charset="0"/>
              </a:rPr>
              <a:t>La tecnica di mantenere in superficie i residui della coltura precedente, ha effetti benefici </a:t>
            </a:r>
            <a:r>
              <a:rPr lang="it-IT" sz="2000" dirty="0" smtClean="0">
                <a:solidFill>
                  <a:srgbClr val="071B50"/>
                </a:solidFill>
                <a:latin typeface="Arial" pitchFamily="34" charset="0"/>
                <a:cs typeface="Arial" pitchFamily="34" charset="0"/>
              </a:rPr>
              <a:t>tra i quali:</a:t>
            </a:r>
          </a:p>
        </p:txBody>
      </p:sp>
      <p:sp>
        <p:nvSpPr>
          <p:cNvPr id="34819" name="Rettangolo 5"/>
          <p:cNvSpPr>
            <a:spLocks noChangeArrowheads="1"/>
          </p:cNvSpPr>
          <p:nvPr/>
        </p:nvSpPr>
        <p:spPr bwMode="auto">
          <a:xfrm>
            <a:off x="466725" y="260350"/>
            <a:ext cx="7993063" cy="523875"/>
          </a:xfrm>
          <a:prstGeom prst="rect">
            <a:avLst/>
          </a:prstGeom>
          <a:noFill/>
          <a:ln w="9525">
            <a:noFill/>
            <a:miter lim="800000"/>
            <a:headEnd/>
            <a:tailEnd/>
          </a:ln>
        </p:spPr>
        <p:txBody>
          <a:bodyPr>
            <a:spAutoFit/>
          </a:bodyPr>
          <a:lstStyle/>
          <a:p>
            <a:pPr marL="358775" indent="-358775"/>
            <a:r>
              <a:rPr lang="it-IT" sz="2800" b="1">
                <a:solidFill>
                  <a:srgbClr val="071B50"/>
                </a:solidFill>
                <a:latin typeface="Trebuchet MS" pitchFamily="34" charset="0"/>
              </a:rPr>
              <a:t>Residui colturali</a:t>
            </a:r>
          </a:p>
        </p:txBody>
      </p:sp>
      <p:pic>
        <p:nvPicPr>
          <p:cNvPr id="34820" name="Picture 2"/>
          <p:cNvPicPr>
            <a:picLocks noChangeAspect="1" noChangeArrowheads="1"/>
          </p:cNvPicPr>
          <p:nvPr/>
        </p:nvPicPr>
        <p:blipFill>
          <a:blip r:embed="rId3" cstate="print"/>
          <a:srcRect/>
          <a:stretch>
            <a:fillRect/>
          </a:stretch>
        </p:blipFill>
        <p:spPr bwMode="auto">
          <a:xfrm>
            <a:off x="4583469" y="3382966"/>
            <a:ext cx="4582391" cy="2854346"/>
          </a:xfrm>
          <a:prstGeom prst="rect">
            <a:avLst/>
          </a:prstGeom>
          <a:noFill/>
          <a:ln w="9525">
            <a:noFill/>
            <a:miter lim="800000"/>
            <a:headEnd/>
            <a:tailEnd/>
          </a:ln>
        </p:spPr>
      </p:pic>
      <p:sp>
        <p:nvSpPr>
          <p:cNvPr id="34821" name="Rettangolo 6"/>
          <p:cNvSpPr>
            <a:spLocks noChangeArrowheads="1"/>
          </p:cNvSpPr>
          <p:nvPr/>
        </p:nvSpPr>
        <p:spPr bwMode="auto">
          <a:xfrm>
            <a:off x="0" y="5355515"/>
            <a:ext cx="4536504" cy="830997"/>
          </a:xfrm>
          <a:prstGeom prst="rect">
            <a:avLst/>
          </a:prstGeom>
          <a:noFill/>
          <a:ln w="9525">
            <a:noFill/>
            <a:miter lim="800000"/>
            <a:headEnd/>
            <a:tailEnd/>
          </a:ln>
        </p:spPr>
        <p:txBody>
          <a:bodyPr wrap="square">
            <a:spAutoFit/>
          </a:bodyPr>
          <a:lstStyle/>
          <a:p>
            <a:r>
              <a:rPr lang="it-IT" sz="1600" i="1" dirty="0">
                <a:solidFill>
                  <a:srgbClr val="071B50"/>
                </a:solidFill>
                <a:latin typeface="Trebuchet MS" pitchFamily="34" charset="0"/>
              </a:rPr>
              <a:t>Mais coltivato su sodo: residui della coltura precedente ancora visibili sul suolo sotto la copertura delle piante di mais </a:t>
            </a:r>
          </a:p>
        </p:txBody>
      </p:sp>
      <p:sp>
        <p:nvSpPr>
          <p:cNvPr id="6" name="Rettangolo arrotondato 5"/>
          <p:cNvSpPr/>
          <p:nvPr/>
        </p:nvSpPr>
        <p:spPr bwMode="auto">
          <a:xfrm>
            <a:off x="380841" y="4278124"/>
            <a:ext cx="4116196" cy="603842"/>
          </a:xfrm>
          <a:prstGeom prst="roundRect">
            <a:avLst/>
          </a:prstGeom>
          <a:solidFill>
            <a:srgbClr val="D6DD9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it-IT" sz="2000" dirty="0" smtClean="0">
                <a:ln>
                  <a:solidFill>
                    <a:srgbClr val="993300"/>
                  </a:solidFill>
                </a:ln>
                <a:solidFill>
                  <a:srgbClr val="071B50"/>
                </a:solidFill>
                <a:latin typeface="Arial" pitchFamily="34" charset="0"/>
                <a:cs typeface="Arial" pitchFamily="34" charset="0"/>
              </a:rPr>
              <a:t>contenimento delle infestanti</a:t>
            </a:r>
            <a:endParaRPr kumimoji="0" lang="it-IT" sz="2000" b="0" i="0" u="none" strike="noStrike" cap="none" normalizeH="0" baseline="0" dirty="0" smtClean="0">
              <a:ln>
                <a:solidFill>
                  <a:srgbClr val="993300"/>
                </a:solidFill>
              </a:ln>
              <a:solidFill>
                <a:schemeClr val="tx1"/>
              </a:solidFill>
              <a:effectLst/>
              <a:latin typeface="Arial" charset="0"/>
              <a:ea typeface="ＭＳ Ｐゴシック" pitchFamily="96" charset="-128"/>
            </a:endParaRPr>
          </a:p>
        </p:txBody>
      </p:sp>
      <p:sp>
        <p:nvSpPr>
          <p:cNvPr id="7" name="Rettangolo arrotondato 6"/>
          <p:cNvSpPr/>
          <p:nvPr/>
        </p:nvSpPr>
        <p:spPr bwMode="auto">
          <a:xfrm>
            <a:off x="380841" y="2735182"/>
            <a:ext cx="6034949" cy="603842"/>
          </a:xfrm>
          <a:prstGeom prst="roundRect">
            <a:avLst/>
          </a:prstGeom>
          <a:solidFill>
            <a:srgbClr val="D6DD9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it-IT" sz="2000" dirty="0" smtClean="0">
                <a:ln>
                  <a:solidFill>
                    <a:srgbClr val="993300"/>
                  </a:solidFill>
                </a:ln>
                <a:solidFill>
                  <a:srgbClr val="071B50"/>
                </a:solidFill>
                <a:latin typeface="Arial" pitchFamily="34" charset="0"/>
                <a:cs typeface="Arial" pitchFamily="34" charset="0"/>
              </a:rPr>
              <a:t>incremento della sostanza organica nel suolo</a:t>
            </a:r>
            <a:endParaRPr kumimoji="0" lang="it-IT" sz="2000" b="0" i="0" u="none" strike="noStrike" cap="none" normalizeH="0" baseline="0" dirty="0" smtClean="0">
              <a:ln>
                <a:solidFill>
                  <a:srgbClr val="993300"/>
                </a:solidFill>
              </a:ln>
              <a:solidFill>
                <a:schemeClr val="tx1"/>
              </a:solidFill>
              <a:effectLst/>
              <a:latin typeface="Arial" charset="0"/>
              <a:ea typeface="ＭＳ Ｐゴシック" pitchFamily="96" charset="-128"/>
            </a:endParaRPr>
          </a:p>
        </p:txBody>
      </p:sp>
      <p:sp>
        <p:nvSpPr>
          <p:cNvPr id="8" name="Rettangolo arrotondato 7"/>
          <p:cNvSpPr/>
          <p:nvPr/>
        </p:nvSpPr>
        <p:spPr bwMode="auto">
          <a:xfrm>
            <a:off x="380841" y="1963711"/>
            <a:ext cx="6064929" cy="603842"/>
          </a:xfrm>
          <a:prstGeom prst="roundRect">
            <a:avLst/>
          </a:prstGeom>
          <a:solidFill>
            <a:srgbClr val="D6DD9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23888" indent="-623888" eaLnBrk="1" hangingPunct="1">
              <a:lnSpc>
                <a:spcPct val="150000"/>
              </a:lnSpc>
              <a:defRPr/>
            </a:pPr>
            <a:r>
              <a:rPr lang="it-IT" sz="2000" dirty="0" smtClean="0">
                <a:ln>
                  <a:solidFill>
                    <a:srgbClr val="993300"/>
                  </a:solidFill>
                </a:ln>
                <a:solidFill>
                  <a:srgbClr val="071B50"/>
                </a:solidFill>
                <a:latin typeface="Arial" pitchFamily="34" charset="0"/>
                <a:cs typeface="Arial" pitchFamily="34" charset="0"/>
              </a:rPr>
              <a:t>la limitazione dell’erosione dovuta a pioggia e vento </a:t>
            </a:r>
          </a:p>
        </p:txBody>
      </p:sp>
      <p:sp>
        <p:nvSpPr>
          <p:cNvPr id="9" name="Rettangolo arrotondato 8"/>
          <p:cNvSpPr/>
          <p:nvPr/>
        </p:nvSpPr>
        <p:spPr bwMode="auto">
          <a:xfrm>
            <a:off x="380841" y="3506653"/>
            <a:ext cx="4095627" cy="603842"/>
          </a:xfrm>
          <a:prstGeom prst="roundRect">
            <a:avLst/>
          </a:prstGeom>
          <a:solidFill>
            <a:srgbClr val="D6DD9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it-IT" sz="2000" dirty="0" smtClean="0">
                <a:ln>
                  <a:solidFill>
                    <a:srgbClr val="993300"/>
                  </a:solidFill>
                </a:ln>
                <a:solidFill>
                  <a:srgbClr val="071B50"/>
                </a:solidFill>
                <a:latin typeface="Arial" pitchFamily="34" charset="0"/>
                <a:cs typeface="Arial" pitchFamily="34" charset="0"/>
              </a:rPr>
              <a:t>la limitazione della evaporazione</a:t>
            </a:r>
            <a:endParaRPr kumimoji="0" lang="it-IT" sz="2000" b="0" i="0" u="none" strike="noStrike" cap="none" normalizeH="0" baseline="0" dirty="0" smtClean="0">
              <a:ln>
                <a:solidFill>
                  <a:srgbClr val="993300"/>
                </a:solidFill>
              </a:ln>
              <a:solidFill>
                <a:schemeClr val="tx1"/>
              </a:solidFill>
              <a:effectLst/>
              <a:latin typeface="Arial" charset="0"/>
              <a:ea typeface="ＭＳ Ｐゴシック" pitchFamily="96" charset="-128"/>
            </a:endParaRPr>
          </a:p>
        </p:txBody>
      </p:sp>
    </p:spTree>
    <p:extLst>
      <p:ext uri="{BB962C8B-B14F-4D97-AF65-F5344CB8AC3E}">
        <p14:creationId xmlns:p14="http://schemas.microsoft.com/office/powerpoint/2010/main" xmlns="" val="12048562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ttangolo 4"/>
          <p:cNvSpPr>
            <a:spLocks noChangeArrowheads="1"/>
          </p:cNvSpPr>
          <p:nvPr/>
        </p:nvSpPr>
        <p:spPr bwMode="auto">
          <a:xfrm>
            <a:off x="468313" y="1125538"/>
            <a:ext cx="8207375" cy="797078"/>
          </a:xfrm>
          <a:prstGeom prst="rect">
            <a:avLst/>
          </a:prstGeom>
          <a:noFill/>
          <a:ln w="9525">
            <a:noFill/>
            <a:miter lim="800000"/>
            <a:headEnd/>
            <a:tailEnd/>
          </a:ln>
        </p:spPr>
        <p:txBody>
          <a:bodyPr>
            <a:spAutoFit/>
          </a:bodyPr>
          <a:lstStyle/>
          <a:p>
            <a:pPr algn="just">
              <a:lnSpc>
                <a:spcPct val="120000"/>
              </a:lnSpc>
              <a:spcBef>
                <a:spcPts val="600"/>
              </a:spcBef>
              <a:spcAft>
                <a:spcPts val="600"/>
              </a:spcAft>
              <a:defRPr/>
            </a:pPr>
            <a:r>
              <a:rPr lang="it-IT" sz="2000" dirty="0">
                <a:solidFill>
                  <a:srgbClr val="071B50"/>
                </a:solidFill>
                <a:latin typeface="Arial" pitchFamily="34" charset="0"/>
                <a:cs typeface="Arial" pitchFamily="34" charset="0"/>
              </a:rPr>
              <a:t>L’applicazione delle tecniche di agricoltura conservativa richiede la verifica di alcuni presupposti riguardanti</a:t>
            </a:r>
            <a:r>
              <a:rPr lang="it-IT" sz="2000" dirty="0" smtClean="0">
                <a:solidFill>
                  <a:srgbClr val="071B50"/>
                </a:solidFill>
                <a:latin typeface="Arial" pitchFamily="34" charset="0"/>
                <a:cs typeface="Arial" pitchFamily="34" charset="0"/>
              </a:rPr>
              <a:t>:</a:t>
            </a:r>
            <a:endParaRPr lang="it-IT" sz="2000" dirty="0">
              <a:latin typeface="Arial" pitchFamily="34" charset="0"/>
              <a:cs typeface="Arial" pitchFamily="34" charset="0"/>
            </a:endParaRPr>
          </a:p>
        </p:txBody>
      </p:sp>
      <p:sp>
        <p:nvSpPr>
          <p:cNvPr id="35843" name="Rettangolo 5"/>
          <p:cNvSpPr>
            <a:spLocks noChangeArrowheads="1"/>
          </p:cNvSpPr>
          <p:nvPr/>
        </p:nvSpPr>
        <p:spPr bwMode="auto">
          <a:xfrm>
            <a:off x="611188" y="260350"/>
            <a:ext cx="7993062" cy="954088"/>
          </a:xfrm>
          <a:prstGeom prst="rect">
            <a:avLst/>
          </a:prstGeom>
          <a:noFill/>
          <a:ln w="9525">
            <a:noFill/>
            <a:miter lim="800000"/>
            <a:headEnd/>
            <a:tailEnd/>
          </a:ln>
        </p:spPr>
        <p:txBody>
          <a:bodyPr>
            <a:spAutoFit/>
          </a:bodyPr>
          <a:lstStyle/>
          <a:p>
            <a:r>
              <a:rPr lang="it-IT" sz="2800" b="1">
                <a:solidFill>
                  <a:srgbClr val="071B50"/>
                </a:solidFill>
                <a:latin typeface="Trebuchet MS" pitchFamily="34" charset="0"/>
              </a:rPr>
              <a:t>Presupposti</a:t>
            </a:r>
          </a:p>
          <a:p>
            <a:endParaRPr lang="it-IT" sz="2800" b="1">
              <a:solidFill>
                <a:srgbClr val="071B50"/>
              </a:solidFill>
              <a:latin typeface="Trebuchet MS" pitchFamily="34" charset="0"/>
            </a:endParaRPr>
          </a:p>
        </p:txBody>
      </p:sp>
      <p:sp>
        <p:nvSpPr>
          <p:cNvPr id="5" name="Rettangolo arrotondato 4"/>
          <p:cNvSpPr/>
          <p:nvPr/>
        </p:nvSpPr>
        <p:spPr bwMode="auto">
          <a:xfrm>
            <a:off x="1411914" y="4801659"/>
            <a:ext cx="6098158" cy="639767"/>
          </a:xfrm>
          <a:prstGeom prst="roundRect">
            <a:avLst/>
          </a:prstGeom>
          <a:solidFill>
            <a:schemeClr val="accent3">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120000"/>
              </a:lnSpc>
              <a:spcBef>
                <a:spcPts val="600"/>
              </a:spcBef>
              <a:spcAft>
                <a:spcPts val="600"/>
              </a:spcAft>
              <a:defRPr/>
            </a:pPr>
            <a:r>
              <a:rPr lang="it-IT" sz="2000" dirty="0" smtClean="0">
                <a:solidFill>
                  <a:srgbClr val="071B50"/>
                </a:solidFill>
                <a:latin typeface="Arial" pitchFamily="34" charset="0"/>
                <a:cs typeface="Arial" pitchFamily="34" charset="0"/>
              </a:rPr>
              <a:t>la gestione irrigua e sistemazione idraulica agraria.</a:t>
            </a:r>
            <a:endParaRPr lang="it-IT" sz="2000" dirty="0">
              <a:latin typeface="Arial" pitchFamily="34" charset="0"/>
              <a:cs typeface="Arial" pitchFamily="34" charset="0"/>
            </a:endParaRPr>
          </a:p>
        </p:txBody>
      </p:sp>
      <p:sp>
        <p:nvSpPr>
          <p:cNvPr id="6" name="Rettangolo arrotondato 5"/>
          <p:cNvSpPr/>
          <p:nvPr/>
        </p:nvSpPr>
        <p:spPr bwMode="auto">
          <a:xfrm>
            <a:off x="1411914" y="3927232"/>
            <a:ext cx="6113147" cy="639767"/>
          </a:xfrm>
          <a:prstGeom prst="roundRect">
            <a:avLst/>
          </a:prstGeom>
          <a:solidFill>
            <a:schemeClr val="accent3">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ts val="600"/>
              </a:spcBef>
              <a:spcAft>
                <a:spcPts val="600"/>
              </a:spcAft>
              <a:defRPr/>
            </a:pPr>
            <a:r>
              <a:rPr lang="it-IT" sz="2000" dirty="0" smtClean="0">
                <a:solidFill>
                  <a:srgbClr val="071B50"/>
                </a:solidFill>
                <a:latin typeface="Arial" pitchFamily="34" charset="0"/>
                <a:cs typeface="Arial" pitchFamily="34" charset="0"/>
              </a:rPr>
              <a:t>la gestione delle infestanti</a:t>
            </a:r>
          </a:p>
        </p:txBody>
      </p:sp>
      <p:sp>
        <p:nvSpPr>
          <p:cNvPr id="7" name="Rettangolo arrotondato 6"/>
          <p:cNvSpPr/>
          <p:nvPr/>
        </p:nvSpPr>
        <p:spPr bwMode="auto">
          <a:xfrm>
            <a:off x="1411914" y="3052806"/>
            <a:ext cx="6113148" cy="639767"/>
          </a:xfrm>
          <a:prstGeom prst="roundRect">
            <a:avLst/>
          </a:prstGeom>
          <a:solidFill>
            <a:schemeClr val="accent3">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ts val="600"/>
              </a:spcBef>
              <a:spcAft>
                <a:spcPts val="600"/>
              </a:spcAft>
              <a:defRPr/>
            </a:pPr>
            <a:r>
              <a:rPr lang="it-IT" sz="2000" dirty="0" smtClean="0">
                <a:solidFill>
                  <a:srgbClr val="071B50"/>
                </a:solidFill>
                <a:latin typeface="Arial" pitchFamily="34" charset="0"/>
                <a:cs typeface="Arial" pitchFamily="34" charset="0"/>
              </a:rPr>
              <a:t>le attrezzature e le macchine</a:t>
            </a:r>
          </a:p>
        </p:txBody>
      </p:sp>
      <p:sp>
        <p:nvSpPr>
          <p:cNvPr id="8" name="Rettangolo arrotondato 7"/>
          <p:cNvSpPr/>
          <p:nvPr/>
        </p:nvSpPr>
        <p:spPr bwMode="auto">
          <a:xfrm>
            <a:off x="1411914" y="2178380"/>
            <a:ext cx="6098158" cy="639767"/>
          </a:xfrm>
          <a:prstGeom prst="roundRect">
            <a:avLst/>
          </a:prstGeom>
          <a:solidFill>
            <a:schemeClr val="accent3">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ts val="600"/>
              </a:spcBef>
              <a:spcAft>
                <a:spcPts val="600"/>
              </a:spcAft>
              <a:defRPr/>
            </a:pPr>
            <a:r>
              <a:rPr lang="it-IT" sz="2000" dirty="0" smtClean="0">
                <a:solidFill>
                  <a:srgbClr val="071B50"/>
                </a:solidFill>
                <a:latin typeface="Arial" pitchFamily="34" charset="0"/>
                <a:cs typeface="Arial" pitchFamily="34" charset="0"/>
              </a:rPr>
              <a:t>la tipologia del suolo</a:t>
            </a:r>
          </a:p>
        </p:txBody>
      </p:sp>
    </p:spTree>
    <p:extLst>
      <p:ext uri="{BB962C8B-B14F-4D97-AF65-F5344CB8AC3E}">
        <p14:creationId xmlns:p14="http://schemas.microsoft.com/office/powerpoint/2010/main" xmlns="" val="30338761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ttangolo 4"/>
          <p:cNvSpPr>
            <a:spLocks noChangeArrowheads="1"/>
          </p:cNvSpPr>
          <p:nvPr/>
        </p:nvSpPr>
        <p:spPr bwMode="auto">
          <a:xfrm>
            <a:off x="468313" y="1035598"/>
            <a:ext cx="8207375" cy="3139321"/>
          </a:xfrm>
          <a:prstGeom prst="rect">
            <a:avLst/>
          </a:prstGeom>
          <a:noFill/>
          <a:ln w="9525">
            <a:noFill/>
            <a:miter lim="800000"/>
            <a:headEnd/>
            <a:tailEnd/>
          </a:ln>
        </p:spPr>
        <p:txBody>
          <a:bodyPr>
            <a:spAutoFit/>
          </a:bodyPr>
          <a:lstStyle/>
          <a:p>
            <a:pPr algn="just">
              <a:lnSpc>
                <a:spcPct val="120000"/>
              </a:lnSpc>
              <a:spcBef>
                <a:spcPts val="600"/>
              </a:spcBef>
              <a:spcAft>
                <a:spcPts val="600"/>
              </a:spcAft>
              <a:defRPr/>
            </a:pPr>
            <a:r>
              <a:rPr lang="it-IT" sz="2000" dirty="0">
                <a:solidFill>
                  <a:srgbClr val="071B50"/>
                </a:solidFill>
                <a:latin typeface="Arial" pitchFamily="34" charset="0"/>
                <a:cs typeface="Arial" pitchFamily="34" charset="0"/>
              </a:rPr>
              <a:t>Sono sconsigliabili i terreni:</a:t>
            </a:r>
          </a:p>
          <a:p>
            <a:pPr marL="363538" indent="-363538" algn="just">
              <a:lnSpc>
                <a:spcPct val="120000"/>
              </a:lnSpc>
              <a:spcBef>
                <a:spcPts val="600"/>
              </a:spcBef>
              <a:spcAft>
                <a:spcPts val="600"/>
              </a:spcAft>
              <a:buFont typeface="Arial" pitchFamily="34" charset="0"/>
              <a:buChar char="•"/>
              <a:defRPr/>
            </a:pPr>
            <a:r>
              <a:rPr lang="it-IT" sz="2000" b="1" dirty="0">
                <a:solidFill>
                  <a:srgbClr val="071B50"/>
                </a:solidFill>
                <a:latin typeface="Arial" pitchFamily="34" charset="0"/>
                <a:cs typeface="Arial" pitchFamily="34" charset="0"/>
              </a:rPr>
              <a:t>sabbiosi</a:t>
            </a:r>
            <a:r>
              <a:rPr lang="it-IT" sz="2000" dirty="0">
                <a:solidFill>
                  <a:srgbClr val="071B50"/>
                </a:solidFill>
                <a:latin typeface="Arial" pitchFamily="34" charset="0"/>
                <a:cs typeface="Arial" pitchFamily="34" charset="0"/>
              </a:rPr>
              <a:t>: tendono al compattamento quindi a rendere più difficoltoso lo sviluppo dell’apparato radicale;</a:t>
            </a:r>
          </a:p>
          <a:p>
            <a:pPr marL="363538" indent="-363538" algn="just">
              <a:lnSpc>
                <a:spcPct val="120000"/>
              </a:lnSpc>
              <a:spcBef>
                <a:spcPts val="600"/>
              </a:spcBef>
              <a:spcAft>
                <a:spcPts val="600"/>
              </a:spcAft>
              <a:buFont typeface="Arial" pitchFamily="34" charset="0"/>
              <a:buChar char="•"/>
              <a:defRPr/>
            </a:pPr>
            <a:r>
              <a:rPr lang="it-IT" sz="2000" b="1" dirty="0">
                <a:solidFill>
                  <a:srgbClr val="071B50"/>
                </a:solidFill>
                <a:latin typeface="Arial" pitchFamily="34" charset="0"/>
                <a:cs typeface="Arial" pitchFamily="34" charset="0"/>
              </a:rPr>
              <a:t>limosi</a:t>
            </a:r>
            <a:r>
              <a:rPr lang="it-IT" sz="2000" dirty="0">
                <a:solidFill>
                  <a:srgbClr val="071B50"/>
                </a:solidFill>
                <a:latin typeface="Arial" pitchFamily="34" charset="0"/>
                <a:cs typeface="Arial" pitchFamily="34" charset="0"/>
              </a:rPr>
              <a:t>: tendono al compattamento e a formare croste che rendono più problematica la percolazione idrica;</a:t>
            </a:r>
          </a:p>
          <a:p>
            <a:pPr marL="363538" indent="-363538" algn="just">
              <a:lnSpc>
                <a:spcPct val="120000"/>
              </a:lnSpc>
              <a:spcBef>
                <a:spcPts val="600"/>
              </a:spcBef>
              <a:spcAft>
                <a:spcPts val="600"/>
              </a:spcAft>
              <a:buFont typeface="Arial" pitchFamily="34" charset="0"/>
              <a:buChar char="•"/>
              <a:defRPr/>
            </a:pPr>
            <a:r>
              <a:rPr lang="it-IT" sz="2000" b="1" dirty="0">
                <a:solidFill>
                  <a:srgbClr val="071B50"/>
                </a:solidFill>
                <a:latin typeface="Arial" pitchFamily="34" charset="0"/>
                <a:cs typeface="Arial" pitchFamily="34" charset="0"/>
              </a:rPr>
              <a:t>argillosi</a:t>
            </a:r>
            <a:r>
              <a:rPr lang="it-IT" sz="2000" dirty="0">
                <a:solidFill>
                  <a:srgbClr val="071B50"/>
                </a:solidFill>
                <a:latin typeface="Arial" pitchFamily="34" charset="0"/>
                <a:cs typeface="Arial" pitchFamily="34" charset="0"/>
              </a:rPr>
              <a:t> costituiti da argille non </a:t>
            </a:r>
            <a:r>
              <a:rPr lang="it-IT" sz="2000" dirty="0" err="1">
                <a:solidFill>
                  <a:srgbClr val="071B50"/>
                </a:solidFill>
                <a:latin typeface="Arial" pitchFamily="34" charset="0"/>
                <a:cs typeface="Arial" pitchFamily="34" charset="0"/>
              </a:rPr>
              <a:t>autostrutturanti</a:t>
            </a:r>
            <a:r>
              <a:rPr lang="it-IT" sz="2000" dirty="0">
                <a:solidFill>
                  <a:srgbClr val="071B50"/>
                </a:solidFill>
                <a:latin typeface="Arial" pitchFamily="34" charset="0"/>
                <a:cs typeface="Arial" pitchFamily="34" charset="0"/>
              </a:rPr>
              <a:t> (caolinite) poco presenti nel nostro territorio</a:t>
            </a:r>
            <a:r>
              <a:rPr lang="it-IT" sz="2000" dirty="0" smtClean="0">
                <a:solidFill>
                  <a:srgbClr val="071B50"/>
                </a:solidFill>
                <a:latin typeface="Arial" pitchFamily="34" charset="0"/>
                <a:cs typeface="Arial" pitchFamily="34" charset="0"/>
              </a:rPr>
              <a:t>.</a:t>
            </a:r>
            <a:endParaRPr lang="it-IT" sz="2000" dirty="0">
              <a:solidFill>
                <a:srgbClr val="071B50"/>
              </a:solidFill>
              <a:latin typeface="Arial" pitchFamily="34" charset="0"/>
              <a:cs typeface="Arial" pitchFamily="34" charset="0"/>
            </a:endParaRPr>
          </a:p>
        </p:txBody>
      </p:sp>
      <p:sp>
        <p:nvSpPr>
          <p:cNvPr id="36867" name="Rettangolo 5"/>
          <p:cNvSpPr>
            <a:spLocks noChangeArrowheads="1"/>
          </p:cNvSpPr>
          <p:nvPr/>
        </p:nvSpPr>
        <p:spPr bwMode="auto">
          <a:xfrm>
            <a:off x="611188" y="260350"/>
            <a:ext cx="7993062" cy="954088"/>
          </a:xfrm>
          <a:prstGeom prst="rect">
            <a:avLst/>
          </a:prstGeom>
          <a:noFill/>
          <a:ln w="9525">
            <a:noFill/>
            <a:miter lim="800000"/>
            <a:headEnd/>
            <a:tailEnd/>
          </a:ln>
        </p:spPr>
        <p:txBody>
          <a:bodyPr>
            <a:spAutoFit/>
          </a:bodyPr>
          <a:lstStyle/>
          <a:p>
            <a:r>
              <a:rPr lang="it-IT" sz="2800" b="1">
                <a:solidFill>
                  <a:srgbClr val="071B50"/>
                </a:solidFill>
                <a:latin typeface="Trebuchet MS" pitchFamily="34" charset="0"/>
              </a:rPr>
              <a:t>Presupposti – La tipologia del suolo</a:t>
            </a:r>
          </a:p>
          <a:p>
            <a:endParaRPr lang="it-IT" sz="2800" b="1">
              <a:solidFill>
                <a:srgbClr val="071B50"/>
              </a:solidFill>
              <a:latin typeface="Trebuchet MS" pitchFamily="34" charset="0"/>
            </a:endParaRPr>
          </a:p>
        </p:txBody>
      </p:sp>
      <p:sp>
        <p:nvSpPr>
          <p:cNvPr id="4" name="Rettangolo 4"/>
          <p:cNvSpPr>
            <a:spLocks noChangeArrowheads="1"/>
          </p:cNvSpPr>
          <p:nvPr/>
        </p:nvSpPr>
        <p:spPr bwMode="auto">
          <a:xfrm>
            <a:off x="469081" y="4220964"/>
            <a:ext cx="8207375" cy="1877437"/>
          </a:xfrm>
          <a:prstGeom prst="rect">
            <a:avLst/>
          </a:prstGeom>
          <a:noFill/>
          <a:ln w="9525">
            <a:noFill/>
            <a:miter lim="800000"/>
            <a:headEnd/>
            <a:tailEnd/>
          </a:ln>
        </p:spPr>
        <p:txBody>
          <a:bodyPr>
            <a:spAutoFit/>
          </a:bodyPr>
          <a:lstStyle/>
          <a:p>
            <a:pPr marL="363538" indent="-363538" algn="just">
              <a:lnSpc>
                <a:spcPct val="120000"/>
              </a:lnSpc>
              <a:spcBef>
                <a:spcPts val="600"/>
              </a:spcBef>
              <a:spcAft>
                <a:spcPts val="600"/>
              </a:spcAft>
              <a:defRPr/>
            </a:pPr>
            <a:r>
              <a:rPr lang="it-IT" sz="2000" dirty="0" smtClean="0">
                <a:solidFill>
                  <a:srgbClr val="071B50"/>
                </a:solidFill>
                <a:latin typeface="Arial" pitchFamily="34" charset="0"/>
                <a:cs typeface="Arial" pitchFamily="34" charset="0"/>
              </a:rPr>
              <a:t>Sono </a:t>
            </a:r>
            <a:r>
              <a:rPr lang="it-IT" sz="2000" dirty="0">
                <a:solidFill>
                  <a:srgbClr val="071B50"/>
                </a:solidFill>
                <a:latin typeface="Arial" pitchFamily="34" charset="0"/>
                <a:cs typeface="Arial" pitchFamily="34" charset="0"/>
              </a:rPr>
              <a:t>da preferire terreni:</a:t>
            </a:r>
          </a:p>
          <a:p>
            <a:pPr marL="363538" indent="-363538" algn="just">
              <a:lnSpc>
                <a:spcPct val="120000"/>
              </a:lnSpc>
              <a:spcBef>
                <a:spcPts val="600"/>
              </a:spcBef>
              <a:spcAft>
                <a:spcPts val="600"/>
              </a:spcAft>
              <a:buFont typeface="Arial" pitchFamily="34" charset="0"/>
              <a:buChar char="•"/>
              <a:defRPr/>
            </a:pPr>
            <a:r>
              <a:rPr lang="it-IT" sz="2000" b="1" dirty="0">
                <a:solidFill>
                  <a:srgbClr val="071B50"/>
                </a:solidFill>
                <a:latin typeface="Arial" pitchFamily="34" charset="0"/>
                <a:cs typeface="Arial" pitchFamily="34" charset="0"/>
              </a:rPr>
              <a:t>franchi</a:t>
            </a:r>
            <a:r>
              <a:rPr lang="it-IT" sz="2000" dirty="0">
                <a:solidFill>
                  <a:srgbClr val="071B50"/>
                </a:solidFill>
                <a:latin typeface="Arial" pitchFamily="34" charset="0"/>
                <a:cs typeface="Arial" pitchFamily="34" charset="0"/>
              </a:rPr>
              <a:t>;</a:t>
            </a:r>
          </a:p>
          <a:p>
            <a:pPr marL="363538" indent="-363538" algn="just">
              <a:lnSpc>
                <a:spcPct val="120000"/>
              </a:lnSpc>
              <a:spcBef>
                <a:spcPts val="600"/>
              </a:spcBef>
              <a:spcAft>
                <a:spcPts val="600"/>
              </a:spcAft>
              <a:buFont typeface="Arial" pitchFamily="34" charset="0"/>
              <a:buChar char="•"/>
              <a:defRPr/>
            </a:pPr>
            <a:r>
              <a:rPr lang="it-IT" sz="2000" b="1" dirty="0">
                <a:solidFill>
                  <a:srgbClr val="071B50"/>
                </a:solidFill>
                <a:latin typeface="Arial" pitchFamily="34" charset="0"/>
                <a:cs typeface="Arial" pitchFamily="34" charset="0"/>
              </a:rPr>
              <a:t>argillosi costituiti da argille espandibili </a:t>
            </a:r>
            <a:r>
              <a:rPr lang="it-IT" sz="2000" dirty="0">
                <a:solidFill>
                  <a:srgbClr val="071B50"/>
                </a:solidFill>
                <a:latin typeface="Arial" pitchFamily="34" charset="0"/>
                <a:cs typeface="Arial" pitchFamily="34" charset="0"/>
              </a:rPr>
              <a:t>(montmorillonite) in grado nel tempo di ricostituire la struttura </a:t>
            </a:r>
            <a:r>
              <a:rPr lang="it-IT" sz="2000" dirty="0" smtClean="0">
                <a:solidFill>
                  <a:srgbClr val="071B50"/>
                </a:solidFill>
                <a:latin typeface="Arial" pitchFamily="34" charset="0"/>
                <a:cs typeface="Arial" pitchFamily="34" charset="0"/>
              </a:rPr>
              <a:t>originaria.</a:t>
            </a:r>
            <a:endParaRPr lang="it-IT" sz="2400" dirty="0"/>
          </a:p>
        </p:txBody>
      </p:sp>
    </p:spTree>
    <p:extLst>
      <p:ext uri="{BB962C8B-B14F-4D97-AF65-F5344CB8AC3E}">
        <p14:creationId xmlns:p14="http://schemas.microsoft.com/office/powerpoint/2010/main" xmlns="" val="153678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ttangolo 5"/>
          <p:cNvSpPr>
            <a:spLocks noChangeArrowheads="1"/>
          </p:cNvSpPr>
          <p:nvPr/>
        </p:nvSpPr>
        <p:spPr bwMode="auto">
          <a:xfrm>
            <a:off x="611188" y="260350"/>
            <a:ext cx="7993062" cy="523875"/>
          </a:xfrm>
          <a:prstGeom prst="rect">
            <a:avLst/>
          </a:prstGeom>
          <a:noFill/>
          <a:ln w="9525">
            <a:noFill/>
            <a:miter lim="800000"/>
            <a:headEnd/>
            <a:tailEnd/>
          </a:ln>
        </p:spPr>
        <p:txBody>
          <a:bodyPr>
            <a:spAutoFit/>
          </a:bodyPr>
          <a:lstStyle/>
          <a:p>
            <a:r>
              <a:rPr lang="it-IT" sz="2800" b="1" dirty="0">
                <a:solidFill>
                  <a:srgbClr val="071B50"/>
                </a:solidFill>
                <a:latin typeface="Trebuchet MS" pitchFamily="34" charset="0"/>
              </a:rPr>
              <a:t>Presupposti – Le attrezzature e le macchine</a:t>
            </a:r>
          </a:p>
        </p:txBody>
      </p:sp>
      <p:sp>
        <p:nvSpPr>
          <p:cNvPr id="4" name="Rettangolo 3"/>
          <p:cNvSpPr>
            <a:spLocks noChangeArrowheads="1"/>
          </p:cNvSpPr>
          <p:nvPr/>
        </p:nvSpPr>
        <p:spPr bwMode="auto">
          <a:xfrm>
            <a:off x="508000" y="4961685"/>
            <a:ext cx="8445500" cy="1089529"/>
          </a:xfrm>
          <a:prstGeom prst="rect">
            <a:avLst/>
          </a:prstGeom>
          <a:ln w="38100">
            <a:solidFill>
              <a:srgbClr val="00B050"/>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indent="-268288" algn="just" eaLnBrk="1" hangingPunct="1">
              <a:lnSpc>
                <a:spcPct val="120000"/>
              </a:lnSpc>
              <a:defRPr/>
            </a:pPr>
            <a:r>
              <a:rPr lang="it-IT" sz="1800" b="1" dirty="0" smtClean="0">
                <a:solidFill>
                  <a:srgbClr val="071B50"/>
                </a:solidFill>
                <a:latin typeface="Arial" pitchFamily="34" charset="0"/>
                <a:cs typeface="Arial" pitchFamily="34" charset="0"/>
              </a:rPr>
              <a:t>Nota:</a:t>
            </a:r>
            <a:r>
              <a:rPr lang="it-IT" sz="1800" dirty="0" smtClean="0">
                <a:solidFill>
                  <a:srgbClr val="071B50"/>
                </a:solidFill>
                <a:latin typeface="Arial" pitchFamily="34" charset="0"/>
                <a:cs typeface="Arial" pitchFamily="34" charset="0"/>
              </a:rPr>
              <a:t> Sono </a:t>
            </a:r>
            <a:r>
              <a:rPr lang="it-IT" sz="1800" dirty="0">
                <a:solidFill>
                  <a:srgbClr val="071B50"/>
                </a:solidFill>
                <a:latin typeface="Arial" pitchFamily="34" charset="0"/>
                <a:cs typeface="Arial" pitchFamily="34" charset="0"/>
              </a:rPr>
              <a:t>ammessi ripuntatori e </a:t>
            </a:r>
            <a:r>
              <a:rPr lang="it-IT" sz="1800" dirty="0" err="1">
                <a:solidFill>
                  <a:srgbClr val="071B50"/>
                </a:solidFill>
                <a:latin typeface="Arial" pitchFamily="34" charset="0"/>
                <a:cs typeface="Arial" pitchFamily="34" charset="0"/>
              </a:rPr>
              <a:t>decompattatori</a:t>
            </a:r>
            <a:r>
              <a:rPr lang="it-IT" sz="1800" dirty="0">
                <a:solidFill>
                  <a:srgbClr val="071B50"/>
                </a:solidFill>
                <a:latin typeface="Arial" pitchFamily="34" charset="0"/>
                <a:cs typeface="Arial" pitchFamily="34" charset="0"/>
              </a:rPr>
              <a:t> che non provochino rivoltamento degli strati superficiali da utilizzare per ripristinare la struttura del suolo in caso di compattamento. </a:t>
            </a:r>
          </a:p>
        </p:txBody>
      </p:sp>
      <p:sp>
        <p:nvSpPr>
          <p:cNvPr id="5" name="Rettangolo arrotondato 4"/>
          <p:cNvSpPr/>
          <p:nvPr/>
        </p:nvSpPr>
        <p:spPr bwMode="auto">
          <a:xfrm>
            <a:off x="4942099" y="3932225"/>
            <a:ext cx="3947068" cy="774682"/>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ts val="600"/>
              </a:spcBef>
              <a:spcAft>
                <a:spcPts val="600"/>
              </a:spcAft>
              <a:defRPr/>
            </a:pPr>
            <a:r>
              <a:rPr lang="it-IT" sz="2000" dirty="0" smtClean="0">
                <a:solidFill>
                  <a:srgbClr val="071B50"/>
                </a:solidFill>
                <a:latin typeface="Arial" pitchFamily="34" charset="0"/>
                <a:cs typeface="Arial" pitchFamily="34" charset="0"/>
              </a:rPr>
              <a:t>organi lavoranti trainati o semi  portati </a:t>
            </a:r>
          </a:p>
        </p:txBody>
      </p:sp>
      <p:sp>
        <p:nvSpPr>
          <p:cNvPr id="7" name="Rettangolo arrotondato 6"/>
          <p:cNvSpPr/>
          <p:nvPr/>
        </p:nvSpPr>
        <p:spPr bwMode="auto">
          <a:xfrm>
            <a:off x="430059" y="3262663"/>
            <a:ext cx="3377442" cy="774682"/>
          </a:xfrm>
          <a:prstGeom prst="roundRect">
            <a:avLst/>
          </a:prstGeom>
          <a:solidFill>
            <a:schemeClr val="accent3">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ts val="600"/>
              </a:spcBef>
              <a:spcAft>
                <a:spcPts val="600"/>
              </a:spcAft>
              <a:defRPr/>
            </a:pPr>
            <a:r>
              <a:rPr lang="it-IT" sz="2000" dirty="0" smtClean="0">
                <a:solidFill>
                  <a:srgbClr val="071B50"/>
                </a:solidFill>
                <a:latin typeface="Arial" pitchFamily="34" charset="0"/>
                <a:cs typeface="Arial" pitchFamily="34" charset="0"/>
              </a:rPr>
              <a:t>devono evitare il compattamento del terreno </a:t>
            </a:r>
          </a:p>
        </p:txBody>
      </p:sp>
      <p:sp>
        <p:nvSpPr>
          <p:cNvPr id="8" name="Rettangolo arrotondato 7"/>
          <p:cNvSpPr/>
          <p:nvPr/>
        </p:nvSpPr>
        <p:spPr bwMode="auto">
          <a:xfrm>
            <a:off x="445050" y="1376407"/>
            <a:ext cx="3377442" cy="774682"/>
          </a:xfrm>
          <a:prstGeom prst="roundRect">
            <a:avLst/>
          </a:prstGeom>
          <a:solidFill>
            <a:schemeClr val="accent3">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ts val="600"/>
              </a:spcBef>
              <a:spcAft>
                <a:spcPts val="600"/>
              </a:spcAft>
              <a:defRPr/>
            </a:pPr>
            <a:r>
              <a:rPr lang="it-IT" sz="2000" dirty="0" smtClean="0">
                <a:solidFill>
                  <a:srgbClr val="071B50"/>
                </a:solidFill>
                <a:latin typeface="Arial" pitchFamily="34" charset="0"/>
                <a:cs typeface="Arial" pitchFamily="34" charset="0"/>
              </a:rPr>
              <a:t>sono di grosse dimensioni </a:t>
            </a:r>
          </a:p>
        </p:txBody>
      </p:sp>
      <p:sp>
        <p:nvSpPr>
          <p:cNvPr id="10" name="Rettangolo arrotondato 9"/>
          <p:cNvSpPr/>
          <p:nvPr/>
        </p:nvSpPr>
        <p:spPr bwMode="auto">
          <a:xfrm>
            <a:off x="4942099" y="2648068"/>
            <a:ext cx="3944570" cy="1084481"/>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ts val="600"/>
              </a:spcBef>
              <a:spcAft>
                <a:spcPts val="600"/>
              </a:spcAft>
              <a:defRPr/>
            </a:pPr>
            <a:r>
              <a:rPr lang="it-IT" sz="2000" dirty="0" smtClean="0">
                <a:solidFill>
                  <a:srgbClr val="071B50"/>
                </a:solidFill>
                <a:latin typeface="Arial" pitchFamily="34" charset="0"/>
                <a:cs typeface="Arial" pitchFamily="34" charset="0"/>
              </a:rPr>
              <a:t>pneumatici a bassa pressione,  assi multipli o ruote gemellate o cingoli gommati</a:t>
            </a:r>
          </a:p>
        </p:txBody>
      </p:sp>
      <p:sp>
        <p:nvSpPr>
          <p:cNvPr id="12" name="Rettangolo arrotondato 11"/>
          <p:cNvSpPr/>
          <p:nvPr/>
        </p:nvSpPr>
        <p:spPr bwMode="auto">
          <a:xfrm>
            <a:off x="4959586" y="1376407"/>
            <a:ext cx="3959561" cy="774682"/>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ts val="600"/>
              </a:spcBef>
              <a:spcAft>
                <a:spcPts val="600"/>
              </a:spcAft>
              <a:defRPr/>
            </a:pPr>
            <a:r>
              <a:rPr lang="it-IT" sz="2000" dirty="0" smtClean="0">
                <a:solidFill>
                  <a:srgbClr val="071B50"/>
                </a:solidFill>
                <a:latin typeface="Arial" pitchFamily="34" charset="0"/>
                <a:cs typeface="Arial" pitchFamily="34" charset="0"/>
              </a:rPr>
              <a:t>cospicui investimenti  e difficoltà di rientro del costo</a:t>
            </a:r>
          </a:p>
        </p:txBody>
      </p:sp>
      <p:cxnSp>
        <p:nvCxnSpPr>
          <p:cNvPr id="14" name="Connettore 2 13"/>
          <p:cNvCxnSpPr>
            <a:stCxn id="8" idx="3"/>
            <a:endCxn id="12" idx="1"/>
          </p:cNvCxnSpPr>
          <p:nvPr/>
        </p:nvCxnSpPr>
        <p:spPr bwMode="auto">
          <a:xfrm>
            <a:off x="3822492" y="1763748"/>
            <a:ext cx="1137094" cy="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6" name="Connettore 2 15"/>
          <p:cNvCxnSpPr>
            <a:stCxn id="7" idx="3"/>
            <a:endCxn id="10" idx="1"/>
          </p:cNvCxnSpPr>
          <p:nvPr/>
        </p:nvCxnSpPr>
        <p:spPr bwMode="auto">
          <a:xfrm flipV="1">
            <a:off x="3807501" y="3190309"/>
            <a:ext cx="1134598" cy="459695"/>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8" name="Connettore 2 17"/>
          <p:cNvCxnSpPr>
            <a:stCxn id="7" idx="3"/>
            <a:endCxn id="5" idx="1"/>
          </p:cNvCxnSpPr>
          <p:nvPr/>
        </p:nvCxnSpPr>
        <p:spPr bwMode="auto">
          <a:xfrm>
            <a:off x="3807501" y="3650004"/>
            <a:ext cx="1134598" cy="669562"/>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xmlns="" val="143887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ttangolo 5"/>
          <p:cNvSpPr>
            <a:spLocks noChangeArrowheads="1"/>
          </p:cNvSpPr>
          <p:nvPr/>
        </p:nvSpPr>
        <p:spPr bwMode="auto">
          <a:xfrm>
            <a:off x="611188" y="260350"/>
            <a:ext cx="7993062" cy="523875"/>
          </a:xfrm>
          <a:prstGeom prst="rect">
            <a:avLst/>
          </a:prstGeom>
          <a:noFill/>
          <a:ln w="9525">
            <a:noFill/>
            <a:miter lim="800000"/>
            <a:headEnd/>
            <a:tailEnd/>
          </a:ln>
        </p:spPr>
        <p:txBody>
          <a:bodyPr>
            <a:spAutoFit/>
          </a:bodyPr>
          <a:lstStyle/>
          <a:p>
            <a:r>
              <a:rPr lang="it-IT" sz="2800" b="1" dirty="0">
                <a:solidFill>
                  <a:srgbClr val="071B50"/>
                </a:solidFill>
                <a:latin typeface="Trebuchet MS" pitchFamily="34" charset="0"/>
              </a:rPr>
              <a:t>Le attrezzature e le macchine</a:t>
            </a:r>
          </a:p>
        </p:txBody>
      </p:sp>
      <p:sp>
        <p:nvSpPr>
          <p:cNvPr id="5" name="Rettangolo arrotondato 4"/>
          <p:cNvSpPr/>
          <p:nvPr/>
        </p:nvSpPr>
        <p:spPr bwMode="auto">
          <a:xfrm>
            <a:off x="395536" y="1340768"/>
            <a:ext cx="2016224" cy="561856"/>
          </a:xfrm>
          <a:prstGeom prst="roundRect">
            <a:avLst/>
          </a:prstGeom>
          <a:solidFill>
            <a:srgbClr val="9BBB59"/>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a:spAutoFit/>
          </a:bodyPr>
          <a:lstStyle/>
          <a:p>
            <a:pPr marL="457200" indent="-457200" algn="ctr" eaLnBrk="1" fontAlgn="auto" hangingPunct="1">
              <a:lnSpc>
                <a:spcPct val="150000"/>
              </a:lnSpc>
              <a:spcBef>
                <a:spcPts val="0"/>
              </a:spcBef>
              <a:spcAft>
                <a:spcPts val="0"/>
              </a:spcAft>
            </a:pPr>
            <a:r>
              <a:rPr lang="it-IT" sz="1800" b="1" kern="0" dirty="0">
                <a:solidFill>
                  <a:sysClr val="window" lastClr="FFFFFF"/>
                </a:solidFill>
                <a:latin typeface="Arial" pitchFamily="34" charset="0"/>
                <a:ea typeface="+mn-ea"/>
                <a:cs typeface="Arial" pitchFamily="34" charset="0"/>
              </a:rPr>
              <a:t>Seminatrici</a:t>
            </a:r>
          </a:p>
        </p:txBody>
      </p:sp>
      <p:sp>
        <p:nvSpPr>
          <p:cNvPr id="6" name="Rettangolo arrotondato 5"/>
          <p:cNvSpPr/>
          <p:nvPr/>
        </p:nvSpPr>
        <p:spPr bwMode="auto">
          <a:xfrm>
            <a:off x="827584" y="2420888"/>
            <a:ext cx="2016224" cy="561856"/>
          </a:xfrm>
          <a:prstGeom prst="roundRect">
            <a:avLst/>
          </a:prstGeom>
          <a:solidFill>
            <a:srgbClr val="9BBB59"/>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a:spAutoFit/>
          </a:bodyPr>
          <a:lstStyle/>
          <a:p>
            <a:pPr marL="457200" indent="-457200" algn="ctr" eaLnBrk="1" fontAlgn="auto" hangingPunct="1">
              <a:lnSpc>
                <a:spcPct val="150000"/>
              </a:lnSpc>
              <a:spcBef>
                <a:spcPts val="0"/>
              </a:spcBef>
              <a:spcAft>
                <a:spcPts val="0"/>
              </a:spcAft>
            </a:pPr>
            <a:r>
              <a:rPr lang="it-IT" sz="1800" b="1" kern="0" dirty="0">
                <a:solidFill>
                  <a:sysClr val="window" lastClr="FFFFFF"/>
                </a:solidFill>
                <a:latin typeface="Arial" pitchFamily="34" charset="0"/>
                <a:ea typeface="+mn-ea"/>
                <a:cs typeface="Arial" pitchFamily="34" charset="0"/>
              </a:rPr>
              <a:t>Erpici</a:t>
            </a:r>
          </a:p>
        </p:txBody>
      </p:sp>
      <p:sp>
        <p:nvSpPr>
          <p:cNvPr id="7" name="Rettangolo arrotondato 6"/>
          <p:cNvSpPr/>
          <p:nvPr/>
        </p:nvSpPr>
        <p:spPr bwMode="auto">
          <a:xfrm>
            <a:off x="2915816" y="4509120"/>
            <a:ext cx="2016224" cy="561856"/>
          </a:xfrm>
          <a:prstGeom prst="roundRect">
            <a:avLst/>
          </a:prstGeom>
          <a:solidFill>
            <a:srgbClr val="9BBB59"/>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a:spAutoFit/>
          </a:bodyPr>
          <a:lstStyle/>
          <a:p>
            <a:pPr marL="457200" indent="-457200" algn="ctr" eaLnBrk="1" fontAlgn="auto" hangingPunct="1">
              <a:lnSpc>
                <a:spcPct val="150000"/>
              </a:lnSpc>
              <a:spcBef>
                <a:spcPts val="0"/>
              </a:spcBef>
              <a:spcAft>
                <a:spcPts val="0"/>
              </a:spcAft>
            </a:pPr>
            <a:r>
              <a:rPr lang="it-IT" sz="1800" b="1" kern="0" dirty="0" err="1">
                <a:solidFill>
                  <a:sysClr val="window" lastClr="FFFFFF"/>
                </a:solidFill>
                <a:latin typeface="Arial" pitchFamily="34" charset="0"/>
                <a:ea typeface="+mn-ea"/>
                <a:cs typeface="Arial" pitchFamily="34" charset="0"/>
              </a:rPr>
              <a:t>Decompattatori</a:t>
            </a:r>
            <a:endParaRPr lang="it-IT" sz="1800" b="1" kern="0" dirty="0">
              <a:solidFill>
                <a:sysClr val="window" lastClr="FFFFFF"/>
              </a:solidFill>
              <a:latin typeface="Arial" pitchFamily="34" charset="0"/>
              <a:ea typeface="+mn-ea"/>
              <a:cs typeface="Arial" pitchFamily="34" charset="0"/>
            </a:endParaRPr>
          </a:p>
        </p:txBody>
      </p:sp>
      <p:sp>
        <p:nvSpPr>
          <p:cNvPr id="8" name="Rettangolo arrotondato 7"/>
          <p:cNvSpPr/>
          <p:nvPr/>
        </p:nvSpPr>
        <p:spPr bwMode="auto">
          <a:xfrm>
            <a:off x="1619672" y="3501008"/>
            <a:ext cx="2016224" cy="561856"/>
          </a:xfrm>
          <a:prstGeom prst="roundRect">
            <a:avLst/>
          </a:prstGeom>
          <a:solidFill>
            <a:srgbClr val="9BBB59"/>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a:spAutoFit/>
          </a:bodyPr>
          <a:lstStyle/>
          <a:p>
            <a:pPr marL="457200" indent="-457200" algn="ctr" eaLnBrk="1" fontAlgn="auto" hangingPunct="1">
              <a:lnSpc>
                <a:spcPct val="150000"/>
              </a:lnSpc>
              <a:spcBef>
                <a:spcPts val="0"/>
              </a:spcBef>
              <a:spcAft>
                <a:spcPts val="0"/>
              </a:spcAft>
            </a:pPr>
            <a:r>
              <a:rPr lang="it-IT" sz="1800" b="1" kern="0" dirty="0" err="1">
                <a:solidFill>
                  <a:sysClr val="window" lastClr="FFFFFF"/>
                </a:solidFill>
                <a:latin typeface="Arial" pitchFamily="34" charset="0"/>
                <a:ea typeface="+mn-ea"/>
                <a:cs typeface="Arial" pitchFamily="34" charset="0"/>
              </a:rPr>
              <a:t>Ripuntatori</a:t>
            </a:r>
            <a:endParaRPr lang="it-IT" sz="1800" b="1" kern="0" dirty="0">
              <a:solidFill>
                <a:sysClr val="window" lastClr="FFFFFF"/>
              </a:solidFill>
              <a:latin typeface="Arial" pitchFamily="34" charset="0"/>
              <a:ea typeface="+mn-ea"/>
              <a:cs typeface="Arial" pitchFamily="34" charset="0"/>
            </a:endParaRPr>
          </a:p>
        </p:txBody>
      </p:sp>
      <p:sp>
        <p:nvSpPr>
          <p:cNvPr id="9" name="Rettangolo arrotondato 8"/>
          <p:cNvSpPr/>
          <p:nvPr/>
        </p:nvSpPr>
        <p:spPr bwMode="auto">
          <a:xfrm>
            <a:off x="3779912" y="5589240"/>
            <a:ext cx="2016224" cy="561856"/>
          </a:xfrm>
          <a:prstGeom prst="roundRect">
            <a:avLst/>
          </a:prstGeom>
          <a:solidFill>
            <a:srgbClr val="9BBB59"/>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a:spAutoFit/>
          </a:bodyPr>
          <a:lstStyle/>
          <a:p>
            <a:pPr marL="457200" indent="-457200" algn="ctr" eaLnBrk="1" fontAlgn="auto" hangingPunct="1">
              <a:lnSpc>
                <a:spcPct val="150000"/>
              </a:lnSpc>
              <a:spcBef>
                <a:spcPts val="0"/>
              </a:spcBef>
              <a:spcAft>
                <a:spcPts val="0"/>
              </a:spcAft>
            </a:pPr>
            <a:r>
              <a:rPr lang="it-IT" sz="1800" b="1" kern="0" dirty="0">
                <a:solidFill>
                  <a:sysClr val="window" lastClr="FFFFFF"/>
                </a:solidFill>
                <a:latin typeface="Arial" pitchFamily="34" charset="0"/>
                <a:ea typeface="+mn-ea"/>
                <a:cs typeface="Arial" pitchFamily="34" charset="0"/>
              </a:rPr>
              <a:t>Spandiconcime</a:t>
            </a:r>
          </a:p>
        </p:txBody>
      </p:sp>
      <p:pic>
        <p:nvPicPr>
          <p:cNvPr id="10" name="Picture 2"/>
          <p:cNvPicPr>
            <a:picLocks noChangeAspect="1" noChangeArrowheads="1"/>
          </p:cNvPicPr>
          <p:nvPr/>
        </p:nvPicPr>
        <p:blipFill>
          <a:blip r:embed="rId3" cstate="print"/>
          <a:srcRect t="5415"/>
          <a:stretch>
            <a:fillRect/>
          </a:stretch>
        </p:blipFill>
        <p:spPr bwMode="auto">
          <a:xfrm>
            <a:off x="2987824" y="908720"/>
            <a:ext cx="1800200" cy="1140877"/>
          </a:xfrm>
          <a:prstGeom prst="rect">
            <a:avLst/>
          </a:prstGeom>
          <a:noFill/>
          <a:ln w="9525">
            <a:noFill/>
            <a:miter lim="800000"/>
            <a:headEnd/>
            <a:tailEnd/>
          </a:ln>
        </p:spPr>
      </p:pic>
      <p:pic>
        <p:nvPicPr>
          <p:cNvPr id="38916" name="Picture 4"/>
          <p:cNvPicPr>
            <a:picLocks noChangeAspect="1" noChangeArrowheads="1"/>
          </p:cNvPicPr>
          <p:nvPr/>
        </p:nvPicPr>
        <p:blipFill>
          <a:blip r:embed="rId4" cstate="print"/>
          <a:srcRect/>
          <a:stretch>
            <a:fillRect/>
          </a:stretch>
        </p:blipFill>
        <p:spPr bwMode="auto">
          <a:xfrm>
            <a:off x="3419872" y="2127019"/>
            <a:ext cx="1819846" cy="1085957"/>
          </a:xfrm>
          <a:prstGeom prst="rect">
            <a:avLst/>
          </a:prstGeom>
          <a:noFill/>
          <a:ln w="9525">
            <a:noFill/>
            <a:miter lim="800000"/>
            <a:headEnd/>
            <a:tailEnd/>
          </a:ln>
        </p:spPr>
      </p:pic>
      <p:pic>
        <p:nvPicPr>
          <p:cNvPr id="38917" name="Picture 5"/>
          <p:cNvPicPr>
            <a:picLocks noChangeAspect="1" noChangeArrowheads="1"/>
          </p:cNvPicPr>
          <p:nvPr/>
        </p:nvPicPr>
        <p:blipFill>
          <a:blip r:embed="rId5" cstate="print"/>
          <a:srcRect/>
          <a:stretch>
            <a:fillRect/>
          </a:stretch>
        </p:blipFill>
        <p:spPr bwMode="auto">
          <a:xfrm>
            <a:off x="4211960" y="3212976"/>
            <a:ext cx="1651302" cy="1146198"/>
          </a:xfrm>
          <a:prstGeom prst="rect">
            <a:avLst/>
          </a:prstGeom>
          <a:noFill/>
          <a:ln w="9525">
            <a:noFill/>
            <a:miter lim="800000"/>
            <a:headEnd/>
            <a:tailEnd/>
          </a:ln>
        </p:spPr>
      </p:pic>
      <p:pic>
        <p:nvPicPr>
          <p:cNvPr id="38918" name="Picture 6"/>
          <p:cNvPicPr>
            <a:picLocks noChangeAspect="1" noChangeArrowheads="1"/>
          </p:cNvPicPr>
          <p:nvPr/>
        </p:nvPicPr>
        <p:blipFill>
          <a:blip r:embed="rId6" cstate="print"/>
          <a:srcRect/>
          <a:stretch>
            <a:fillRect/>
          </a:stretch>
        </p:blipFill>
        <p:spPr bwMode="auto">
          <a:xfrm>
            <a:off x="5609900" y="4106961"/>
            <a:ext cx="1497650" cy="1122239"/>
          </a:xfrm>
          <a:prstGeom prst="rect">
            <a:avLst/>
          </a:prstGeom>
          <a:noFill/>
          <a:ln w="9525">
            <a:noFill/>
            <a:miter lim="800000"/>
            <a:headEnd/>
            <a:tailEnd/>
          </a:ln>
        </p:spPr>
      </p:pic>
      <p:pic>
        <p:nvPicPr>
          <p:cNvPr id="38921" name="Picture 9" descr="http://www.granatamacchineagricole.it/portale/images/stories/Granata_Gallery/D6_Vaia%2020500.jpg"/>
          <p:cNvPicPr>
            <a:picLocks noChangeAspect="1" noChangeArrowheads="1"/>
          </p:cNvPicPr>
          <p:nvPr/>
        </p:nvPicPr>
        <p:blipFill>
          <a:blip r:embed="rId7" cstate="print"/>
          <a:srcRect/>
          <a:stretch>
            <a:fillRect/>
          </a:stretch>
        </p:blipFill>
        <p:spPr bwMode="auto">
          <a:xfrm>
            <a:off x="6858254" y="5229200"/>
            <a:ext cx="1458162" cy="1166530"/>
          </a:xfrm>
          <a:prstGeom prst="rect">
            <a:avLst/>
          </a:prstGeom>
          <a:noFill/>
        </p:spPr>
      </p:pic>
    </p:spTree>
    <p:extLst>
      <p:ext uri="{BB962C8B-B14F-4D97-AF65-F5344CB8AC3E}">
        <p14:creationId xmlns:p14="http://schemas.microsoft.com/office/powerpoint/2010/main" xmlns="" val="29043612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8916"/>
                                        </p:tgtEl>
                                        <p:attrNameLst>
                                          <p:attrName>style.visibility</p:attrName>
                                        </p:attrNameLst>
                                      </p:cBhvr>
                                      <p:to>
                                        <p:strVal val="visible"/>
                                      </p:to>
                                    </p:set>
                                    <p:anim calcmode="lin" valueType="num">
                                      <p:cBhvr additive="base">
                                        <p:cTn id="11" dur="1000" fill="hold"/>
                                        <p:tgtEl>
                                          <p:spTgt spid="38916"/>
                                        </p:tgtEl>
                                        <p:attrNameLst>
                                          <p:attrName>ppt_x</p:attrName>
                                        </p:attrNameLst>
                                      </p:cBhvr>
                                      <p:tavLst>
                                        <p:tav tm="0">
                                          <p:val>
                                            <p:strVal val="0-#ppt_w/2"/>
                                          </p:val>
                                        </p:tav>
                                        <p:tav tm="100000">
                                          <p:val>
                                            <p:strVal val="#ppt_x"/>
                                          </p:val>
                                        </p:tav>
                                      </p:tavLst>
                                    </p:anim>
                                    <p:anim calcmode="lin" valueType="num">
                                      <p:cBhvr additive="base">
                                        <p:cTn id="12" dur="1000" fill="hold"/>
                                        <p:tgtEl>
                                          <p:spTgt spid="3891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0-#ppt_w/2"/>
                                          </p:val>
                                        </p:tav>
                                        <p:tav tm="100000">
                                          <p:val>
                                            <p:strVal val="#ppt_x"/>
                                          </p:val>
                                        </p:tav>
                                      </p:tavLst>
                                    </p:anim>
                                    <p:anim calcmode="lin" valueType="num">
                                      <p:cBhvr additive="base">
                                        <p:cTn id="18" dur="1000" fill="hold"/>
                                        <p:tgtEl>
                                          <p:spTgt spid="8"/>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8917"/>
                                        </p:tgtEl>
                                        <p:attrNameLst>
                                          <p:attrName>style.visibility</p:attrName>
                                        </p:attrNameLst>
                                      </p:cBhvr>
                                      <p:to>
                                        <p:strVal val="visible"/>
                                      </p:to>
                                    </p:set>
                                    <p:anim calcmode="lin" valueType="num">
                                      <p:cBhvr additive="base">
                                        <p:cTn id="21" dur="1000" fill="hold"/>
                                        <p:tgtEl>
                                          <p:spTgt spid="38917"/>
                                        </p:tgtEl>
                                        <p:attrNameLst>
                                          <p:attrName>ppt_x</p:attrName>
                                        </p:attrNameLst>
                                      </p:cBhvr>
                                      <p:tavLst>
                                        <p:tav tm="0">
                                          <p:val>
                                            <p:strVal val="0-#ppt_w/2"/>
                                          </p:val>
                                        </p:tav>
                                        <p:tav tm="100000">
                                          <p:val>
                                            <p:strVal val="#ppt_x"/>
                                          </p:val>
                                        </p:tav>
                                      </p:tavLst>
                                    </p:anim>
                                    <p:anim calcmode="lin" valueType="num">
                                      <p:cBhvr additive="base">
                                        <p:cTn id="22" dur="1000" fill="hold"/>
                                        <p:tgtEl>
                                          <p:spTgt spid="3891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0-#ppt_w/2"/>
                                          </p:val>
                                        </p:tav>
                                        <p:tav tm="100000">
                                          <p:val>
                                            <p:strVal val="#ppt_x"/>
                                          </p:val>
                                        </p:tav>
                                      </p:tavLst>
                                    </p:anim>
                                    <p:anim calcmode="lin" valueType="num">
                                      <p:cBhvr additive="base">
                                        <p:cTn id="28" dur="10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8918"/>
                                        </p:tgtEl>
                                        <p:attrNameLst>
                                          <p:attrName>style.visibility</p:attrName>
                                        </p:attrNameLst>
                                      </p:cBhvr>
                                      <p:to>
                                        <p:strVal val="visible"/>
                                      </p:to>
                                    </p:set>
                                    <p:anim calcmode="lin" valueType="num">
                                      <p:cBhvr additive="base">
                                        <p:cTn id="31" dur="1000" fill="hold"/>
                                        <p:tgtEl>
                                          <p:spTgt spid="38918"/>
                                        </p:tgtEl>
                                        <p:attrNameLst>
                                          <p:attrName>ppt_x</p:attrName>
                                        </p:attrNameLst>
                                      </p:cBhvr>
                                      <p:tavLst>
                                        <p:tav tm="0">
                                          <p:val>
                                            <p:strVal val="0-#ppt_w/2"/>
                                          </p:val>
                                        </p:tav>
                                        <p:tav tm="100000">
                                          <p:val>
                                            <p:strVal val="#ppt_x"/>
                                          </p:val>
                                        </p:tav>
                                      </p:tavLst>
                                    </p:anim>
                                    <p:anim calcmode="lin" valueType="num">
                                      <p:cBhvr additive="base">
                                        <p:cTn id="32" dur="1000" fill="hold"/>
                                        <p:tgtEl>
                                          <p:spTgt spid="3891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1000" fill="hold"/>
                                        <p:tgtEl>
                                          <p:spTgt spid="9"/>
                                        </p:tgtEl>
                                        <p:attrNameLst>
                                          <p:attrName>ppt_x</p:attrName>
                                        </p:attrNameLst>
                                      </p:cBhvr>
                                      <p:tavLst>
                                        <p:tav tm="0">
                                          <p:val>
                                            <p:strVal val="0-#ppt_w/2"/>
                                          </p:val>
                                        </p:tav>
                                        <p:tav tm="100000">
                                          <p:val>
                                            <p:strVal val="#ppt_x"/>
                                          </p:val>
                                        </p:tav>
                                      </p:tavLst>
                                    </p:anim>
                                    <p:anim calcmode="lin" valueType="num">
                                      <p:cBhvr additive="base">
                                        <p:cTn id="38" dur="1000" fill="hold"/>
                                        <p:tgtEl>
                                          <p:spTgt spid="9"/>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38921"/>
                                        </p:tgtEl>
                                        <p:attrNameLst>
                                          <p:attrName>style.visibility</p:attrName>
                                        </p:attrNameLst>
                                      </p:cBhvr>
                                      <p:to>
                                        <p:strVal val="visible"/>
                                      </p:to>
                                    </p:set>
                                    <p:anim calcmode="lin" valueType="num">
                                      <p:cBhvr additive="base">
                                        <p:cTn id="41" dur="1000" fill="hold"/>
                                        <p:tgtEl>
                                          <p:spTgt spid="38921"/>
                                        </p:tgtEl>
                                        <p:attrNameLst>
                                          <p:attrName>ppt_x</p:attrName>
                                        </p:attrNameLst>
                                      </p:cBhvr>
                                      <p:tavLst>
                                        <p:tav tm="0">
                                          <p:val>
                                            <p:strVal val="0-#ppt_w/2"/>
                                          </p:val>
                                        </p:tav>
                                        <p:tav tm="100000">
                                          <p:val>
                                            <p:strVal val="#ppt_x"/>
                                          </p:val>
                                        </p:tav>
                                      </p:tavLst>
                                    </p:anim>
                                    <p:anim calcmode="lin" valueType="num">
                                      <p:cBhvr additive="base">
                                        <p:cTn id="42" dur="1000" fill="hold"/>
                                        <p:tgtEl>
                                          <p:spTgt spid="389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5"/>
          <p:cNvSpPr>
            <a:spLocks noChangeArrowheads="1"/>
          </p:cNvSpPr>
          <p:nvPr/>
        </p:nvSpPr>
        <p:spPr bwMode="auto">
          <a:xfrm>
            <a:off x="611188" y="260350"/>
            <a:ext cx="7993062" cy="523875"/>
          </a:xfrm>
          <a:prstGeom prst="rect">
            <a:avLst/>
          </a:prstGeom>
          <a:noFill/>
          <a:ln w="9525">
            <a:noFill/>
            <a:miter lim="800000"/>
            <a:headEnd/>
            <a:tailEnd/>
          </a:ln>
        </p:spPr>
        <p:txBody>
          <a:bodyPr>
            <a:spAutoFit/>
          </a:bodyPr>
          <a:lstStyle/>
          <a:p>
            <a:r>
              <a:rPr lang="it-IT" sz="2800" b="1" dirty="0" smtClean="0">
                <a:solidFill>
                  <a:srgbClr val="071B50"/>
                </a:solidFill>
                <a:latin typeface="Trebuchet MS" pitchFamily="34" charset="0"/>
              </a:rPr>
              <a:t>Seminatrici</a:t>
            </a:r>
            <a:endParaRPr lang="it-IT" sz="2800" b="1" dirty="0">
              <a:solidFill>
                <a:srgbClr val="071B50"/>
              </a:solidFill>
              <a:latin typeface="Trebuchet MS" pitchFamily="34" charset="0"/>
            </a:endParaRPr>
          </a:p>
        </p:txBody>
      </p:sp>
      <p:pic>
        <p:nvPicPr>
          <p:cNvPr id="134145" name="Picture 1"/>
          <p:cNvPicPr>
            <a:picLocks noChangeAspect="1" noChangeArrowheads="1"/>
          </p:cNvPicPr>
          <p:nvPr/>
        </p:nvPicPr>
        <p:blipFill>
          <a:blip r:embed="rId3" cstate="print"/>
          <a:srcRect/>
          <a:stretch>
            <a:fillRect/>
          </a:stretch>
        </p:blipFill>
        <p:spPr bwMode="auto">
          <a:xfrm>
            <a:off x="363036" y="1019813"/>
            <a:ext cx="3924151" cy="2856782"/>
          </a:xfrm>
          <a:prstGeom prst="rect">
            <a:avLst/>
          </a:prstGeom>
          <a:noFill/>
          <a:ln w="9525">
            <a:noFill/>
            <a:miter lim="800000"/>
            <a:headEnd/>
            <a:tailEnd/>
          </a:ln>
        </p:spPr>
      </p:pic>
      <p:pic>
        <p:nvPicPr>
          <p:cNvPr id="134146" name="Picture 2"/>
          <p:cNvPicPr>
            <a:picLocks noChangeAspect="1" noChangeArrowheads="1"/>
          </p:cNvPicPr>
          <p:nvPr/>
        </p:nvPicPr>
        <p:blipFill>
          <a:blip r:embed="rId4" cstate="print"/>
          <a:srcRect/>
          <a:stretch>
            <a:fillRect/>
          </a:stretch>
        </p:blipFill>
        <p:spPr bwMode="auto">
          <a:xfrm>
            <a:off x="4869507" y="2628086"/>
            <a:ext cx="3950965" cy="2819124"/>
          </a:xfrm>
          <a:prstGeom prst="rect">
            <a:avLst/>
          </a:prstGeom>
          <a:noFill/>
          <a:ln w="9525">
            <a:noFill/>
            <a:miter lim="800000"/>
            <a:headEnd/>
            <a:tailEnd/>
          </a:ln>
        </p:spPr>
      </p:pic>
      <p:sp>
        <p:nvSpPr>
          <p:cNvPr id="6" name="Rettangolo 5"/>
          <p:cNvSpPr/>
          <p:nvPr/>
        </p:nvSpPr>
        <p:spPr>
          <a:xfrm>
            <a:off x="1043608" y="3996610"/>
            <a:ext cx="3600400" cy="656526"/>
          </a:xfrm>
          <a:prstGeom prst="rect">
            <a:avLst/>
          </a:prstGeom>
        </p:spPr>
        <p:txBody>
          <a:bodyPr wrap="square">
            <a:spAutoFit/>
          </a:bodyPr>
          <a:lstStyle/>
          <a:p>
            <a:pPr eaLnBrk="1" hangingPunct="1">
              <a:lnSpc>
                <a:spcPct val="120000"/>
              </a:lnSpc>
              <a:defRPr/>
            </a:pPr>
            <a:r>
              <a:rPr lang="it-IT" sz="1600" i="1" dirty="0" smtClean="0">
                <a:solidFill>
                  <a:srgbClr val="071B50"/>
                </a:solidFill>
                <a:latin typeface="Arial" pitchFamily="34" charset="0"/>
                <a:cs typeface="Arial" pitchFamily="34" charset="0"/>
              </a:rPr>
              <a:t>Seminatrice non di precisione (frumento, orzo, ecc.)</a:t>
            </a:r>
            <a:endParaRPr lang="it-IT" sz="1600" i="1" dirty="0">
              <a:solidFill>
                <a:srgbClr val="071B50"/>
              </a:solidFill>
              <a:latin typeface="Arial" pitchFamily="34" charset="0"/>
              <a:cs typeface="Arial" pitchFamily="34" charset="0"/>
            </a:endParaRPr>
          </a:p>
        </p:txBody>
      </p:sp>
      <p:sp>
        <p:nvSpPr>
          <p:cNvPr id="7" name="Rettangolo 6"/>
          <p:cNvSpPr/>
          <p:nvPr/>
        </p:nvSpPr>
        <p:spPr>
          <a:xfrm>
            <a:off x="5292080" y="5427944"/>
            <a:ext cx="3384376" cy="656526"/>
          </a:xfrm>
          <a:prstGeom prst="rect">
            <a:avLst/>
          </a:prstGeom>
        </p:spPr>
        <p:txBody>
          <a:bodyPr wrap="square">
            <a:spAutoFit/>
          </a:bodyPr>
          <a:lstStyle/>
          <a:p>
            <a:pPr eaLnBrk="1" hangingPunct="1">
              <a:lnSpc>
                <a:spcPct val="120000"/>
              </a:lnSpc>
            </a:pPr>
            <a:r>
              <a:rPr lang="it-IT" sz="1600" i="1" dirty="0">
                <a:solidFill>
                  <a:srgbClr val="071B50"/>
                </a:solidFill>
                <a:latin typeface="Arial" pitchFamily="34" charset="0"/>
                <a:cs typeface="Arial" pitchFamily="34" charset="0"/>
              </a:rPr>
              <a:t>Seminatrice di precisione </a:t>
            </a:r>
          </a:p>
          <a:p>
            <a:pPr eaLnBrk="1" hangingPunct="1">
              <a:lnSpc>
                <a:spcPct val="120000"/>
              </a:lnSpc>
            </a:pPr>
            <a:r>
              <a:rPr lang="it-IT" sz="1600" i="1" dirty="0">
                <a:solidFill>
                  <a:srgbClr val="071B50"/>
                </a:solidFill>
                <a:latin typeface="Arial" pitchFamily="34" charset="0"/>
                <a:cs typeface="Arial" pitchFamily="34" charset="0"/>
              </a:rPr>
              <a:t>(mais, soia, ecc.)</a:t>
            </a:r>
          </a:p>
        </p:txBody>
      </p:sp>
    </p:spTree>
    <p:extLst>
      <p:ext uri="{BB962C8B-B14F-4D97-AF65-F5344CB8AC3E}">
        <p14:creationId xmlns:p14="http://schemas.microsoft.com/office/powerpoint/2010/main" xmlns="" val="11382131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5"/>
          <p:cNvSpPr>
            <a:spLocks noChangeArrowheads="1"/>
          </p:cNvSpPr>
          <p:nvPr/>
        </p:nvSpPr>
        <p:spPr bwMode="auto">
          <a:xfrm>
            <a:off x="611188" y="260350"/>
            <a:ext cx="7993062" cy="523875"/>
          </a:xfrm>
          <a:prstGeom prst="rect">
            <a:avLst/>
          </a:prstGeom>
          <a:noFill/>
          <a:ln w="9525">
            <a:noFill/>
            <a:miter lim="800000"/>
            <a:headEnd/>
            <a:tailEnd/>
          </a:ln>
        </p:spPr>
        <p:txBody>
          <a:bodyPr>
            <a:spAutoFit/>
          </a:bodyPr>
          <a:lstStyle/>
          <a:p>
            <a:r>
              <a:rPr lang="it-IT" sz="2800" b="1" dirty="0" smtClean="0">
                <a:solidFill>
                  <a:srgbClr val="071B50"/>
                </a:solidFill>
                <a:latin typeface="Trebuchet MS" pitchFamily="34" charset="0"/>
              </a:rPr>
              <a:t>Seminatrici: organi lavoranti</a:t>
            </a:r>
            <a:endParaRPr lang="it-IT" sz="2800" b="1" dirty="0">
              <a:solidFill>
                <a:srgbClr val="071B50"/>
              </a:solidFill>
              <a:latin typeface="Trebuchet MS" pitchFamily="34" charset="0"/>
            </a:endParaRPr>
          </a:p>
        </p:txBody>
      </p:sp>
      <p:pic>
        <p:nvPicPr>
          <p:cNvPr id="138242" name="Picture 2"/>
          <p:cNvPicPr>
            <a:picLocks noChangeAspect="1" noChangeArrowheads="1"/>
          </p:cNvPicPr>
          <p:nvPr/>
        </p:nvPicPr>
        <p:blipFill>
          <a:blip r:embed="rId3" cstate="print"/>
          <a:srcRect/>
          <a:stretch>
            <a:fillRect/>
          </a:stretch>
        </p:blipFill>
        <p:spPr bwMode="auto">
          <a:xfrm>
            <a:off x="351011" y="1308848"/>
            <a:ext cx="4070830" cy="2702579"/>
          </a:xfrm>
          <a:prstGeom prst="rect">
            <a:avLst/>
          </a:prstGeom>
          <a:noFill/>
          <a:ln w="12700">
            <a:solidFill>
              <a:srgbClr val="003399"/>
            </a:solidFill>
            <a:miter lim="800000"/>
            <a:headEnd/>
            <a:tailEnd/>
          </a:ln>
        </p:spPr>
      </p:pic>
      <p:pic>
        <p:nvPicPr>
          <p:cNvPr id="138243" name="Picture 3"/>
          <p:cNvPicPr>
            <a:picLocks noChangeAspect="1" noChangeArrowheads="1"/>
          </p:cNvPicPr>
          <p:nvPr/>
        </p:nvPicPr>
        <p:blipFill>
          <a:blip r:embed="rId4" cstate="print"/>
          <a:srcRect/>
          <a:stretch>
            <a:fillRect/>
          </a:stretch>
        </p:blipFill>
        <p:spPr bwMode="auto">
          <a:xfrm>
            <a:off x="4591331" y="3091423"/>
            <a:ext cx="4194081" cy="2901645"/>
          </a:xfrm>
          <a:prstGeom prst="rect">
            <a:avLst/>
          </a:prstGeom>
          <a:noFill/>
          <a:ln w="9525">
            <a:solidFill>
              <a:srgbClr val="003399"/>
            </a:solidFill>
            <a:miter lim="800000"/>
            <a:headEnd/>
            <a:tailEnd/>
          </a:ln>
        </p:spPr>
      </p:pic>
      <p:pic>
        <p:nvPicPr>
          <p:cNvPr id="138244" name="Picture 4"/>
          <p:cNvPicPr>
            <a:picLocks noChangeAspect="1" noChangeArrowheads="1"/>
          </p:cNvPicPr>
          <p:nvPr/>
        </p:nvPicPr>
        <p:blipFill>
          <a:blip r:embed="rId5" cstate="print"/>
          <a:srcRect/>
          <a:stretch>
            <a:fillRect/>
          </a:stretch>
        </p:blipFill>
        <p:spPr bwMode="auto">
          <a:xfrm>
            <a:off x="5014096" y="3217998"/>
            <a:ext cx="781050" cy="371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5"/>
          <p:cNvSpPr>
            <a:spLocks noChangeArrowheads="1"/>
          </p:cNvSpPr>
          <p:nvPr/>
        </p:nvSpPr>
        <p:spPr bwMode="auto">
          <a:xfrm>
            <a:off x="611188" y="260350"/>
            <a:ext cx="7993062" cy="523875"/>
          </a:xfrm>
          <a:prstGeom prst="rect">
            <a:avLst/>
          </a:prstGeom>
          <a:noFill/>
          <a:ln w="9525">
            <a:noFill/>
            <a:miter lim="800000"/>
            <a:headEnd/>
            <a:tailEnd/>
          </a:ln>
        </p:spPr>
        <p:txBody>
          <a:bodyPr>
            <a:spAutoFit/>
          </a:bodyPr>
          <a:lstStyle/>
          <a:p>
            <a:r>
              <a:rPr lang="it-IT" sz="2800" b="1" dirty="0" smtClean="0">
                <a:solidFill>
                  <a:srgbClr val="071B50"/>
                </a:solidFill>
                <a:latin typeface="Trebuchet MS" pitchFamily="34" charset="0"/>
              </a:rPr>
              <a:t>Seminatrici</a:t>
            </a:r>
            <a:endParaRPr lang="it-IT" sz="2800" b="1" dirty="0">
              <a:solidFill>
                <a:srgbClr val="071B50"/>
              </a:solidFill>
              <a:latin typeface="Trebuchet MS" pitchFamily="34" charset="0"/>
            </a:endParaRPr>
          </a:p>
        </p:txBody>
      </p:sp>
      <p:sp>
        <p:nvSpPr>
          <p:cNvPr id="174082" name="AutoShape 2" descr="http://www.hwtweakers.net/files/forum/0801/img_2859.jpg"/>
          <p:cNvSpPr>
            <a:spLocks noChangeAspect="1" noChangeArrowheads="1"/>
          </p:cNvSpPr>
          <p:nvPr/>
        </p:nvSpPr>
        <p:spPr bwMode="auto">
          <a:xfrm>
            <a:off x="161925" y="-15240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74083" name="Picture 3"/>
          <p:cNvPicPr>
            <a:picLocks noChangeAspect="1" noChangeArrowheads="1"/>
          </p:cNvPicPr>
          <p:nvPr/>
        </p:nvPicPr>
        <p:blipFill>
          <a:blip r:embed="rId3" cstate="print"/>
          <a:srcRect/>
          <a:stretch>
            <a:fillRect/>
          </a:stretch>
        </p:blipFill>
        <p:spPr bwMode="auto">
          <a:xfrm>
            <a:off x="4893454" y="3342106"/>
            <a:ext cx="4071034" cy="2849100"/>
          </a:xfrm>
          <a:prstGeom prst="rect">
            <a:avLst/>
          </a:prstGeom>
          <a:noFill/>
          <a:ln w="9525">
            <a:noFill/>
            <a:miter lim="800000"/>
            <a:headEnd/>
            <a:tailEnd/>
          </a:ln>
        </p:spPr>
      </p:pic>
      <p:pic>
        <p:nvPicPr>
          <p:cNvPr id="6" name="Immagine 1"/>
          <p:cNvPicPr>
            <a:picLocks noChangeAspect="1" noChangeArrowheads="1"/>
          </p:cNvPicPr>
          <p:nvPr/>
        </p:nvPicPr>
        <p:blipFill>
          <a:blip r:embed="rId4" cstate="print"/>
          <a:srcRect/>
          <a:stretch>
            <a:fillRect/>
          </a:stretch>
        </p:blipFill>
        <p:spPr bwMode="auto">
          <a:xfrm>
            <a:off x="251520" y="1124744"/>
            <a:ext cx="4627563" cy="2663825"/>
          </a:xfrm>
          <a:prstGeom prst="rect">
            <a:avLst/>
          </a:prstGeom>
          <a:noFill/>
          <a:ln w="9525">
            <a:noFill/>
            <a:miter lim="800000"/>
            <a:headEnd/>
            <a:tailEnd/>
          </a:ln>
        </p:spPr>
      </p:pic>
      <p:sp>
        <p:nvSpPr>
          <p:cNvPr id="8" name="Rettangolo 7"/>
          <p:cNvSpPr/>
          <p:nvPr/>
        </p:nvSpPr>
        <p:spPr>
          <a:xfrm>
            <a:off x="5314302" y="2128393"/>
            <a:ext cx="3384376" cy="683264"/>
          </a:xfrm>
          <a:prstGeom prst="rect">
            <a:avLst/>
          </a:prstGeom>
        </p:spPr>
        <p:txBody>
          <a:bodyPr wrap="square">
            <a:spAutoFit/>
          </a:bodyPr>
          <a:lstStyle/>
          <a:p>
            <a:pPr eaLnBrk="1" hangingPunct="1">
              <a:lnSpc>
                <a:spcPct val="120000"/>
              </a:lnSpc>
            </a:pPr>
            <a:r>
              <a:rPr lang="it-IT" sz="1600" i="1" dirty="0" smtClean="0">
                <a:solidFill>
                  <a:srgbClr val="071B50"/>
                </a:solidFill>
                <a:latin typeface="Arial" pitchFamily="34" charset="0"/>
                <a:cs typeface="Arial" pitchFamily="34" charset="0"/>
              </a:rPr>
              <a:t>Seminatrici </a:t>
            </a:r>
            <a:r>
              <a:rPr lang="it-IT" sz="1600" i="1" dirty="0">
                <a:solidFill>
                  <a:srgbClr val="071B50"/>
                </a:solidFill>
                <a:latin typeface="Arial" pitchFamily="34" charset="0"/>
                <a:cs typeface="Arial" pitchFamily="34" charset="0"/>
              </a:rPr>
              <a:t>di precisione </a:t>
            </a:r>
            <a:r>
              <a:rPr lang="it-IT" sz="1600" i="1" dirty="0" smtClean="0">
                <a:solidFill>
                  <a:srgbClr val="071B50"/>
                </a:solidFill>
                <a:latin typeface="Arial" pitchFamily="34" charset="0"/>
                <a:cs typeface="Arial" pitchFamily="34" charset="0"/>
              </a:rPr>
              <a:t>con concimazione localizzata</a:t>
            </a:r>
            <a:endParaRPr lang="it-IT" sz="1600" i="1" dirty="0">
              <a:solidFill>
                <a:srgbClr val="071B50"/>
              </a:solidFill>
              <a:latin typeface="Arial" pitchFamily="34" charset="0"/>
              <a:cs typeface="Arial" pitchFamily="34" charset="0"/>
            </a:endParaRPr>
          </a:p>
        </p:txBody>
      </p:sp>
    </p:spTree>
    <p:extLst>
      <p:ext uri="{BB962C8B-B14F-4D97-AF65-F5344CB8AC3E}">
        <p14:creationId xmlns:p14="http://schemas.microsoft.com/office/powerpoint/2010/main" xmlns="" val="1489525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PRESENTAZIONI\VEROLANUOVA BS Agric cons 10-11-2012\2-continental-models-world-map2.gif"/>
          <p:cNvPicPr>
            <a:picLocks noChangeAspect="1" noChangeArrowheads="1"/>
          </p:cNvPicPr>
          <p:nvPr/>
        </p:nvPicPr>
        <p:blipFill>
          <a:blip r:embed="rId3" cstate="print"/>
          <a:srcRect/>
          <a:stretch>
            <a:fillRect/>
          </a:stretch>
        </p:blipFill>
        <p:spPr bwMode="auto">
          <a:xfrm>
            <a:off x="0" y="1704975"/>
            <a:ext cx="9144000" cy="4429125"/>
          </a:xfrm>
          <a:prstGeom prst="rect">
            <a:avLst/>
          </a:prstGeom>
          <a:noFill/>
          <a:ln>
            <a:noFill/>
          </a:ln>
        </p:spPr>
      </p:pic>
      <p:sp>
        <p:nvSpPr>
          <p:cNvPr id="5" name="Rettangolo 4"/>
          <p:cNvSpPr>
            <a:spLocks noChangeArrowheads="1"/>
          </p:cNvSpPr>
          <p:nvPr/>
        </p:nvSpPr>
        <p:spPr bwMode="auto">
          <a:xfrm>
            <a:off x="395288" y="146224"/>
            <a:ext cx="8353425" cy="523875"/>
          </a:xfrm>
          <a:prstGeom prst="rect">
            <a:avLst/>
          </a:prstGeom>
          <a:noFill/>
          <a:ln w="9525">
            <a:noFill/>
            <a:miter lim="800000"/>
            <a:headEnd/>
            <a:tailEnd/>
          </a:ln>
        </p:spPr>
        <p:txBody>
          <a:bodyPr>
            <a:spAutoFit/>
          </a:bodyPr>
          <a:lstStyle/>
          <a:p>
            <a:r>
              <a:rPr lang="it-IT" sz="2800" b="1" dirty="0">
                <a:solidFill>
                  <a:srgbClr val="071B50"/>
                </a:solidFill>
                <a:latin typeface="Trebuchet MS" pitchFamily="34" charset="0"/>
              </a:rPr>
              <a:t>Agricoltura conservativa nel mondo…</a:t>
            </a:r>
          </a:p>
        </p:txBody>
      </p:sp>
      <p:sp>
        <p:nvSpPr>
          <p:cNvPr id="6" name="Rettangolo 5"/>
          <p:cNvSpPr/>
          <p:nvPr/>
        </p:nvSpPr>
        <p:spPr bwMode="auto">
          <a:xfrm>
            <a:off x="774700" y="2260600"/>
            <a:ext cx="1905000" cy="406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it-IT" sz="2000" b="1" dirty="0" smtClean="0">
                <a:solidFill>
                  <a:srgbClr val="003399"/>
                </a:solidFill>
              </a:rPr>
              <a:t>Canada 13,5</a:t>
            </a:r>
            <a:r>
              <a:rPr kumimoji="0" lang="it-IT" sz="2000" b="1" i="0" u="none" strike="noStrike" cap="none" normalizeH="0" baseline="0" dirty="0" smtClean="0">
                <a:ln>
                  <a:noFill/>
                </a:ln>
                <a:solidFill>
                  <a:srgbClr val="003399"/>
                </a:solidFill>
                <a:effectLst/>
                <a:latin typeface="Arial" charset="0"/>
                <a:ea typeface="ＭＳ Ｐゴシック" pitchFamily="96" charset="-128"/>
              </a:rPr>
              <a:t> </a:t>
            </a:r>
          </a:p>
        </p:txBody>
      </p:sp>
      <p:sp>
        <p:nvSpPr>
          <p:cNvPr id="7" name="Rettangolo 6"/>
          <p:cNvSpPr/>
          <p:nvPr/>
        </p:nvSpPr>
        <p:spPr bwMode="auto">
          <a:xfrm>
            <a:off x="698500" y="2806700"/>
            <a:ext cx="1308100" cy="406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it-IT" sz="2000" b="1" dirty="0" smtClean="0">
                <a:solidFill>
                  <a:srgbClr val="003399"/>
                </a:solidFill>
              </a:rPr>
              <a:t>USA 26,5</a:t>
            </a:r>
            <a:endParaRPr kumimoji="0" lang="it-IT" sz="2000" b="1" i="0" u="none" strike="noStrike" cap="none" normalizeH="0" baseline="0" dirty="0" smtClean="0">
              <a:ln>
                <a:noFill/>
              </a:ln>
              <a:solidFill>
                <a:srgbClr val="003399"/>
              </a:solidFill>
              <a:effectLst/>
              <a:latin typeface="Arial" charset="0"/>
              <a:ea typeface="ＭＳ Ｐゴシック" pitchFamily="96" charset="-128"/>
            </a:endParaRPr>
          </a:p>
        </p:txBody>
      </p:sp>
      <p:sp>
        <p:nvSpPr>
          <p:cNvPr id="8" name="Rettangolo 7"/>
          <p:cNvSpPr/>
          <p:nvPr/>
        </p:nvSpPr>
        <p:spPr bwMode="auto">
          <a:xfrm>
            <a:off x="88900" y="4800600"/>
            <a:ext cx="2044700" cy="406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it-IT" sz="2000" b="1" dirty="0" smtClean="0">
                <a:solidFill>
                  <a:srgbClr val="003399"/>
                </a:solidFill>
              </a:rPr>
              <a:t>Argentina  25,8 </a:t>
            </a:r>
            <a:endParaRPr kumimoji="0" lang="it-IT" sz="2000" b="1" i="0" u="none" strike="noStrike" cap="none" normalizeH="0" baseline="0" dirty="0" smtClean="0">
              <a:ln>
                <a:noFill/>
              </a:ln>
              <a:solidFill>
                <a:srgbClr val="003399"/>
              </a:solidFill>
              <a:effectLst/>
              <a:latin typeface="Arial" charset="0"/>
              <a:ea typeface="ＭＳ Ｐゴシック" pitchFamily="96" charset="-128"/>
            </a:endParaRPr>
          </a:p>
        </p:txBody>
      </p:sp>
      <p:sp>
        <p:nvSpPr>
          <p:cNvPr id="9" name="Rettangolo 8"/>
          <p:cNvSpPr/>
          <p:nvPr/>
        </p:nvSpPr>
        <p:spPr bwMode="auto">
          <a:xfrm>
            <a:off x="1562100" y="1041400"/>
            <a:ext cx="6248400" cy="406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smtClean="0">
                <a:solidFill>
                  <a:srgbClr val="003399"/>
                </a:solidFill>
                <a:effectLst/>
                <a:latin typeface="Arial" charset="0"/>
                <a:ea typeface="ＭＳ Ｐゴシック" pitchFamily="96" charset="-128"/>
              </a:rPr>
              <a:t>Totale diffusione mondiale: 116,9 milioni di ha</a:t>
            </a:r>
          </a:p>
        </p:txBody>
      </p:sp>
      <p:sp>
        <p:nvSpPr>
          <p:cNvPr id="10" name="Rettangolo 9"/>
          <p:cNvSpPr/>
          <p:nvPr/>
        </p:nvSpPr>
        <p:spPr bwMode="auto">
          <a:xfrm>
            <a:off x="5219700" y="5867400"/>
            <a:ext cx="3924300" cy="406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600" i="1" dirty="0" smtClean="0"/>
              <a:t>(</a:t>
            </a:r>
            <a:r>
              <a:rPr lang="en-US" sz="1600" i="1" dirty="0" err="1" smtClean="0"/>
              <a:t>Derpsch</a:t>
            </a:r>
            <a:r>
              <a:rPr lang="en-US" sz="1600" i="1" dirty="0" smtClean="0"/>
              <a:t>, R. and Friedrich, T., 2010)</a:t>
            </a:r>
            <a:endParaRPr kumimoji="0" lang="it-IT" sz="1600" b="1" i="1" u="none" strike="noStrike" cap="none" normalizeH="0" baseline="0" dirty="0" smtClean="0">
              <a:ln>
                <a:noFill/>
              </a:ln>
              <a:solidFill>
                <a:srgbClr val="003399"/>
              </a:solidFill>
              <a:effectLst/>
              <a:latin typeface="Arial" charset="0"/>
              <a:ea typeface="ＭＳ Ｐゴシック" pitchFamily="96" charset="-128"/>
            </a:endParaRPr>
          </a:p>
        </p:txBody>
      </p:sp>
      <p:sp>
        <p:nvSpPr>
          <p:cNvPr id="11" name="Rettangolo 10"/>
          <p:cNvSpPr/>
          <p:nvPr/>
        </p:nvSpPr>
        <p:spPr bwMode="auto">
          <a:xfrm>
            <a:off x="254000" y="3810000"/>
            <a:ext cx="1663700" cy="406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it-IT" sz="2000" b="1" dirty="0" smtClean="0">
                <a:solidFill>
                  <a:srgbClr val="003399"/>
                </a:solidFill>
              </a:rPr>
              <a:t>Brasile 25,5</a:t>
            </a:r>
            <a:endParaRPr kumimoji="0" lang="it-IT" sz="2000" b="1" i="0" u="none" strike="noStrike" cap="none" normalizeH="0" baseline="0" dirty="0" smtClean="0">
              <a:ln>
                <a:noFill/>
              </a:ln>
              <a:solidFill>
                <a:srgbClr val="003399"/>
              </a:solidFill>
              <a:effectLst/>
              <a:latin typeface="Arial" charset="0"/>
              <a:ea typeface="ＭＳ Ｐゴシック" pitchFamily="96" charset="-128"/>
            </a:endParaRPr>
          </a:p>
        </p:txBody>
      </p:sp>
      <p:sp>
        <p:nvSpPr>
          <p:cNvPr id="12" name="Rettangolo 11"/>
          <p:cNvSpPr/>
          <p:nvPr/>
        </p:nvSpPr>
        <p:spPr bwMode="auto">
          <a:xfrm>
            <a:off x="50800" y="4279900"/>
            <a:ext cx="1968500" cy="406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it-IT" sz="2000" b="1" dirty="0" smtClean="0">
                <a:solidFill>
                  <a:srgbClr val="003399"/>
                </a:solidFill>
              </a:rPr>
              <a:t>Paraguay 2,4</a:t>
            </a:r>
            <a:endParaRPr kumimoji="0" lang="it-IT" sz="2000" b="1" i="0" u="none" strike="noStrike" cap="none" normalizeH="0" baseline="0" dirty="0" smtClean="0">
              <a:ln>
                <a:noFill/>
              </a:ln>
              <a:solidFill>
                <a:srgbClr val="003399"/>
              </a:solidFill>
              <a:effectLst/>
              <a:latin typeface="Arial" charset="0"/>
              <a:ea typeface="ＭＳ Ｐゴシック" pitchFamily="96" charset="-128"/>
            </a:endParaRPr>
          </a:p>
        </p:txBody>
      </p:sp>
      <p:sp>
        <p:nvSpPr>
          <p:cNvPr id="14" name="Rettangolo 13"/>
          <p:cNvSpPr/>
          <p:nvPr/>
        </p:nvSpPr>
        <p:spPr bwMode="auto">
          <a:xfrm>
            <a:off x="5524500" y="5143500"/>
            <a:ext cx="2044700" cy="406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it-IT" sz="2000" b="1" dirty="0" smtClean="0">
                <a:solidFill>
                  <a:srgbClr val="003399"/>
                </a:solidFill>
              </a:rPr>
              <a:t>Australia 17.0</a:t>
            </a:r>
            <a:endParaRPr kumimoji="0" lang="it-IT" sz="2000" b="1" i="0" u="none" strike="noStrike" cap="none" normalizeH="0" baseline="0" dirty="0" smtClean="0">
              <a:ln>
                <a:noFill/>
              </a:ln>
              <a:solidFill>
                <a:srgbClr val="003399"/>
              </a:solidFill>
              <a:effectLst/>
              <a:latin typeface="Arial" charset="0"/>
              <a:ea typeface="ＭＳ Ｐゴシック" pitchFamily="96" charset="-128"/>
            </a:endParaRPr>
          </a:p>
        </p:txBody>
      </p:sp>
      <p:sp>
        <p:nvSpPr>
          <p:cNvPr id="15" name="Rettangolo 14"/>
          <p:cNvSpPr/>
          <p:nvPr/>
        </p:nvSpPr>
        <p:spPr bwMode="auto">
          <a:xfrm>
            <a:off x="3822700" y="2451100"/>
            <a:ext cx="1536700" cy="406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it-IT" sz="2000" b="1" dirty="0" smtClean="0">
                <a:solidFill>
                  <a:srgbClr val="FFFF00"/>
                </a:solidFill>
              </a:rPr>
              <a:t>Europa 1,2</a:t>
            </a:r>
            <a:endParaRPr kumimoji="0" lang="it-IT" sz="2000" b="1" i="0" u="none" strike="noStrike" cap="none" normalizeH="0" baseline="0" dirty="0" smtClean="0">
              <a:ln>
                <a:noFill/>
              </a:ln>
              <a:solidFill>
                <a:srgbClr val="FFFF00"/>
              </a:solidFill>
              <a:effectLst/>
              <a:latin typeface="Arial" charset="0"/>
              <a:ea typeface="ＭＳ Ｐゴシック" pitchFamily="96" charset="-128"/>
            </a:endParaRPr>
          </a:p>
        </p:txBody>
      </p:sp>
      <p:sp>
        <p:nvSpPr>
          <p:cNvPr id="16" name="Rettangolo 15"/>
          <p:cNvSpPr/>
          <p:nvPr/>
        </p:nvSpPr>
        <p:spPr bwMode="auto">
          <a:xfrm>
            <a:off x="5943600" y="3098800"/>
            <a:ext cx="1308100" cy="406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2000" b="1" i="0" u="none" strike="noStrike" cap="none" normalizeH="0" baseline="0" dirty="0" smtClean="0">
                <a:ln>
                  <a:noFill/>
                </a:ln>
                <a:solidFill>
                  <a:srgbClr val="FFFF00"/>
                </a:solidFill>
                <a:effectLst/>
                <a:latin typeface="Arial" charset="0"/>
                <a:ea typeface="ＭＳ Ｐゴシック" pitchFamily="96" charset="-128"/>
              </a:rPr>
              <a:t>Cina 1,3</a:t>
            </a:r>
          </a:p>
        </p:txBody>
      </p:sp>
      <p:sp>
        <p:nvSpPr>
          <p:cNvPr id="17" name="Rettangolo 16"/>
          <p:cNvSpPr/>
          <p:nvPr/>
        </p:nvSpPr>
        <p:spPr bwMode="auto">
          <a:xfrm>
            <a:off x="5016500" y="2082800"/>
            <a:ext cx="2794000" cy="406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it-IT" sz="2000" b="1" dirty="0" smtClean="0">
                <a:solidFill>
                  <a:srgbClr val="FFFF00"/>
                </a:solidFill>
              </a:rPr>
              <a:t>Resto del mondo 3,8 </a:t>
            </a:r>
            <a:endParaRPr kumimoji="0" lang="it-IT" sz="2000" b="1" i="0" u="none" strike="noStrike" cap="none" normalizeH="0" baseline="0" dirty="0" smtClean="0">
              <a:ln>
                <a:noFill/>
              </a:ln>
              <a:solidFill>
                <a:srgbClr val="FFFF00"/>
              </a:solidFill>
              <a:effectLst/>
              <a:latin typeface="Arial" charset="0"/>
              <a:ea typeface="ＭＳ Ｐゴシック" pitchFamily="96"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5"/>
          <p:cNvSpPr>
            <a:spLocks noChangeArrowheads="1"/>
          </p:cNvSpPr>
          <p:nvPr/>
        </p:nvSpPr>
        <p:spPr bwMode="auto">
          <a:xfrm>
            <a:off x="611188" y="260350"/>
            <a:ext cx="7993062" cy="523875"/>
          </a:xfrm>
          <a:prstGeom prst="rect">
            <a:avLst/>
          </a:prstGeom>
          <a:noFill/>
          <a:ln w="9525">
            <a:noFill/>
            <a:miter lim="800000"/>
            <a:headEnd/>
            <a:tailEnd/>
          </a:ln>
        </p:spPr>
        <p:txBody>
          <a:bodyPr>
            <a:spAutoFit/>
          </a:bodyPr>
          <a:lstStyle/>
          <a:p>
            <a:r>
              <a:rPr lang="it-IT" sz="2800" b="1" dirty="0" smtClean="0">
                <a:solidFill>
                  <a:srgbClr val="071B50"/>
                </a:solidFill>
                <a:latin typeface="Trebuchet MS" pitchFamily="34" charset="0"/>
              </a:rPr>
              <a:t>Erpici per minima lavorazione</a:t>
            </a:r>
            <a:endParaRPr lang="it-IT" sz="2800" b="1" dirty="0">
              <a:solidFill>
                <a:srgbClr val="071B50"/>
              </a:solidFill>
              <a:latin typeface="Trebuchet MS" pitchFamily="34" charset="0"/>
            </a:endParaRPr>
          </a:p>
        </p:txBody>
      </p:sp>
      <p:sp>
        <p:nvSpPr>
          <p:cNvPr id="5" name="Rettangolo 4"/>
          <p:cNvSpPr/>
          <p:nvPr/>
        </p:nvSpPr>
        <p:spPr>
          <a:xfrm>
            <a:off x="467544" y="1106212"/>
            <a:ext cx="8676456" cy="5410712"/>
          </a:xfrm>
          <a:prstGeom prst="rect">
            <a:avLst/>
          </a:prstGeom>
        </p:spPr>
        <p:txBody>
          <a:bodyPr wrap="square">
            <a:spAutoFit/>
          </a:bodyPr>
          <a:lstStyle/>
          <a:p>
            <a:pPr eaLnBrk="1" hangingPunct="1">
              <a:lnSpc>
                <a:spcPct val="120000"/>
              </a:lnSpc>
              <a:defRPr/>
            </a:pPr>
            <a:r>
              <a:rPr lang="it-IT" sz="2000" dirty="0">
                <a:solidFill>
                  <a:srgbClr val="071B50"/>
                </a:solidFill>
                <a:latin typeface="Arial" pitchFamily="34" charset="0"/>
                <a:cs typeface="Arial" pitchFamily="34" charset="0"/>
              </a:rPr>
              <a:t>Caratteristiche</a:t>
            </a:r>
            <a:r>
              <a:rPr lang="it-IT" sz="2000" dirty="0" smtClean="0">
                <a:solidFill>
                  <a:srgbClr val="071B50"/>
                </a:solidFill>
                <a:latin typeface="Arial" pitchFamily="34" charset="0"/>
                <a:cs typeface="Arial" pitchFamily="34" charset="0"/>
              </a:rPr>
              <a:t>:</a:t>
            </a:r>
          </a:p>
          <a:p>
            <a:pPr eaLnBrk="1" hangingPunct="1">
              <a:lnSpc>
                <a:spcPct val="120000"/>
              </a:lnSpc>
              <a:defRPr/>
            </a:pPr>
            <a:endParaRPr lang="it-IT" sz="2000" dirty="0" smtClean="0">
              <a:solidFill>
                <a:srgbClr val="071B50"/>
              </a:solidFill>
              <a:latin typeface="Arial" pitchFamily="34" charset="0"/>
              <a:cs typeface="Arial" pitchFamily="34" charset="0"/>
            </a:endParaRPr>
          </a:p>
          <a:p>
            <a:pPr marL="442913" indent="-442913" eaLnBrk="1" hangingPunct="1">
              <a:lnSpc>
                <a:spcPct val="120000"/>
              </a:lnSpc>
              <a:buFont typeface="Arial" pitchFamily="34" charset="0"/>
              <a:buChar char="•"/>
              <a:defRPr/>
            </a:pPr>
            <a:r>
              <a:rPr lang="it-IT" sz="2000" dirty="0" smtClean="0">
                <a:solidFill>
                  <a:srgbClr val="071B50"/>
                </a:solidFill>
                <a:latin typeface="Arial" pitchFamily="34" charset="0"/>
                <a:cs typeface="Arial" pitchFamily="34" charset="0"/>
              </a:rPr>
              <a:t>non avere organi lavoranti mossi dalla presa di forza o idraulicamente,</a:t>
            </a:r>
          </a:p>
          <a:p>
            <a:pPr marL="442913" indent="-442913" eaLnBrk="1" hangingPunct="1">
              <a:lnSpc>
                <a:spcPct val="120000"/>
              </a:lnSpc>
              <a:defRPr/>
            </a:pPr>
            <a:endParaRPr lang="it-IT" sz="2000" dirty="0" smtClean="0">
              <a:solidFill>
                <a:srgbClr val="071B50"/>
              </a:solidFill>
              <a:latin typeface="Arial" pitchFamily="34" charset="0"/>
              <a:cs typeface="Arial" pitchFamily="34" charset="0"/>
            </a:endParaRPr>
          </a:p>
          <a:p>
            <a:pPr marL="442913" indent="-442913" eaLnBrk="1" hangingPunct="1">
              <a:lnSpc>
                <a:spcPct val="120000"/>
              </a:lnSpc>
              <a:buFont typeface="Arial" pitchFamily="34" charset="0"/>
              <a:buChar char="•"/>
              <a:defRPr/>
            </a:pPr>
            <a:r>
              <a:rPr lang="it-IT" sz="2000" dirty="0" smtClean="0">
                <a:solidFill>
                  <a:srgbClr val="071B50"/>
                </a:solidFill>
                <a:latin typeface="Arial" pitchFamily="34" charset="0"/>
                <a:cs typeface="Arial" pitchFamily="34" charset="0"/>
              </a:rPr>
              <a:t>non provocare inversione degli strati di suolo durante la lavorazione,</a:t>
            </a:r>
          </a:p>
          <a:p>
            <a:pPr marL="442913" indent="-442913" eaLnBrk="1" hangingPunct="1">
              <a:lnSpc>
                <a:spcPct val="120000"/>
              </a:lnSpc>
              <a:defRPr/>
            </a:pPr>
            <a:endParaRPr lang="it-IT" sz="2000" dirty="0" smtClean="0">
              <a:solidFill>
                <a:srgbClr val="071B50"/>
              </a:solidFill>
              <a:latin typeface="Arial" pitchFamily="34" charset="0"/>
              <a:cs typeface="Arial" pitchFamily="34" charset="0"/>
            </a:endParaRPr>
          </a:p>
          <a:p>
            <a:pPr marL="442913" indent="-442913" eaLnBrk="1" hangingPunct="1">
              <a:lnSpc>
                <a:spcPct val="120000"/>
              </a:lnSpc>
              <a:buFont typeface="Arial" pitchFamily="34" charset="0"/>
              <a:buChar char="•"/>
              <a:defRPr/>
            </a:pPr>
            <a:r>
              <a:rPr lang="it-IT" sz="2000" dirty="0" smtClean="0">
                <a:solidFill>
                  <a:srgbClr val="071B50"/>
                </a:solidFill>
                <a:latin typeface="Arial" pitchFamily="34" charset="0"/>
                <a:cs typeface="Arial" pitchFamily="34" charset="0"/>
              </a:rPr>
              <a:t>la disposizione delle ancore deve consentire un passaggio facilitato dei residui colturali,</a:t>
            </a:r>
          </a:p>
          <a:p>
            <a:pPr marL="442913" indent="-442913" eaLnBrk="1" hangingPunct="1">
              <a:lnSpc>
                <a:spcPct val="120000"/>
              </a:lnSpc>
              <a:defRPr/>
            </a:pPr>
            <a:endParaRPr lang="it-IT" sz="2000" dirty="0" smtClean="0">
              <a:solidFill>
                <a:srgbClr val="071B50"/>
              </a:solidFill>
              <a:latin typeface="Arial" pitchFamily="34" charset="0"/>
              <a:cs typeface="Arial" pitchFamily="34" charset="0"/>
            </a:endParaRPr>
          </a:p>
          <a:p>
            <a:pPr marL="442913" indent="-442913" eaLnBrk="1" hangingPunct="1">
              <a:lnSpc>
                <a:spcPct val="120000"/>
              </a:lnSpc>
              <a:buFont typeface="Arial" pitchFamily="34" charset="0"/>
              <a:buChar char="•"/>
              <a:defRPr/>
            </a:pPr>
            <a:r>
              <a:rPr lang="it-IT" sz="2000" dirty="0" smtClean="0">
                <a:solidFill>
                  <a:srgbClr val="071B50"/>
                </a:solidFill>
                <a:latin typeface="Arial" pitchFamily="34" charset="0"/>
                <a:cs typeface="Arial" pitchFamily="34" charset="0"/>
              </a:rPr>
              <a:t>devono possibilmente consentire l’applicazione di organi preparatori anteriori (dischi)  o posteriori (rulli di diverse forme) per il livellamento del terreno in attesa della semina.</a:t>
            </a:r>
          </a:p>
          <a:p>
            <a:pPr marL="442913" indent="-442913" eaLnBrk="1" hangingPunct="1">
              <a:lnSpc>
                <a:spcPct val="120000"/>
              </a:lnSpc>
              <a:buFont typeface="Arial" pitchFamily="34" charset="0"/>
              <a:buChar char="•"/>
              <a:defRPr/>
            </a:pPr>
            <a:endParaRPr lang="it-IT" dirty="0" smtClean="0">
              <a:solidFill>
                <a:srgbClr val="071B50"/>
              </a:solidFill>
              <a:latin typeface="Arial" pitchFamily="34" charset="0"/>
              <a:cs typeface="Arial" pitchFamily="34" charset="0"/>
            </a:endParaRPr>
          </a:p>
          <a:p>
            <a:pPr marL="442913" indent="-442913" eaLnBrk="1" hangingPunct="1">
              <a:lnSpc>
                <a:spcPct val="120000"/>
              </a:lnSpc>
              <a:buFont typeface="Arial" pitchFamily="34" charset="0"/>
              <a:buChar char="•"/>
              <a:defRPr/>
            </a:pPr>
            <a:endParaRPr lang="it-IT" dirty="0">
              <a:solidFill>
                <a:srgbClr val="071B50"/>
              </a:solidFill>
              <a:latin typeface="Arial" pitchFamily="34" charset="0"/>
              <a:cs typeface="Arial" pitchFamily="34" charset="0"/>
            </a:endParaRPr>
          </a:p>
        </p:txBody>
      </p:sp>
    </p:spTree>
    <p:extLst>
      <p:ext uri="{BB962C8B-B14F-4D97-AF65-F5344CB8AC3E}">
        <p14:creationId xmlns:p14="http://schemas.microsoft.com/office/powerpoint/2010/main" xmlns="" val="15020664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5"/>
          <p:cNvSpPr>
            <a:spLocks noChangeArrowheads="1"/>
          </p:cNvSpPr>
          <p:nvPr/>
        </p:nvSpPr>
        <p:spPr bwMode="auto">
          <a:xfrm>
            <a:off x="611188" y="260350"/>
            <a:ext cx="7993062" cy="523875"/>
          </a:xfrm>
          <a:prstGeom prst="rect">
            <a:avLst/>
          </a:prstGeom>
          <a:noFill/>
          <a:ln w="9525">
            <a:noFill/>
            <a:miter lim="800000"/>
            <a:headEnd/>
            <a:tailEnd/>
          </a:ln>
        </p:spPr>
        <p:txBody>
          <a:bodyPr>
            <a:spAutoFit/>
          </a:bodyPr>
          <a:lstStyle/>
          <a:p>
            <a:r>
              <a:rPr lang="it-IT" sz="2800" b="1" dirty="0" smtClean="0">
                <a:solidFill>
                  <a:srgbClr val="071B50"/>
                </a:solidFill>
                <a:latin typeface="Trebuchet MS" pitchFamily="34" charset="0"/>
              </a:rPr>
              <a:t>Erpici per minima lavorazione</a:t>
            </a:r>
            <a:endParaRPr lang="it-IT" sz="2800" b="1" dirty="0">
              <a:solidFill>
                <a:srgbClr val="071B50"/>
              </a:solidFill>
              <a:latin typeface="Trebuchet MS"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0588" y="1076672"/>
            <a:ext cx="7362825" cy="480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458118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ttangolo 5"/>
          <p:cNvSpPr>
            <a:spLocks noChangeArrowheads="1"/>
          </p:cNvSpPr>
          <p:nvPr/>
        </p:nvSpPr>
        <p:spPr bwMode="auto">
          <a:xfrm>
            <a:off x="611188" y="260350"/>
            <a:ext cx="7993062" cy="523875"/>
          </a:xfrm>
          <a:prstGeom prst="rect">
            <a:avLst/>
          </a:prstGeom>
          <a:noFill/>
          <a:ln w="9525">
            <a:noFill/>
            <a:miter lim="800000"/>
            <a:headEnd/>
            <a:tailEnd/>
          </a:ln>
        </p:spPr>
        <p:txBody>
          <a:bodyPr>
            <a:spAutoFit/>
          </a:bodyPr>
          <a:lstStyle/>
          <a:p>
            <a:r>
              <a:rPr lang="it-IT" sz="2800" b="1" dirty="0" err="1" smtClean="0">
                <a:solidFill>
                  <a:srgbClr val="071B50"/>
                </a:solidFill>
                <a:latin typeface="Trebuchet MS" pitchFamily="34" charset="0"/>
              </a:rPr>
              <a:t>Ripuntatori</a:t>
            </a:r>
            <a:endParaRPr lang="it-IT" sz="2800" b="1" dirty="0">
              <a:solidFill>
                <a:srgbClr val="071B50"/>
              </a:solidFill>
              <a:latin typeface="Trebuchet MS" pitchFamily="34" charset="0"/>
            </a:endParaRPr>
          </a:p>
        </p:txBody>
      </p:sp>
      <p:sp>
        <p:nvSpPr>
          <p:cNvPr id="4" name="Rettangolo 3"/>
          <p:cNvSpPr/>
          <p:nvPr/>
        </p:nvSpPr>
        <p:spPr>
          <a:xfrm>
            <a:off x="611561" y="1268760"/>
            <a:ext cx="7848872" cy="3785652"/>
          </a:xfrm>
          <a:prstGeom prst="rect">
            <a:avLst/>
          </a:prstGeom>
        </p:spPr>
        <p:txBody>
          <a:bodyPr wrap="square">
            <a:spAutoFit/>
          </a:bodyPr>
          <a:lstStyle/>
          <a:p>
            <a:pPr algn="just">
              <a:spcBef>
                <a:spcPts val="600"/>
              </a:spcBef>
              <a:spcAft>
                <a:spcPts val="600"/>
              </a:spcAft>
            </a:pPr>
            <a:r>
              <a:rPr lang="it-IT" sz="2000" dirty="0" smtClean="0">
                <a:solidFill>
                  <a:srgbClr val="071B50"/>
                </a:solidFill>
                <a:latin typeface="Arial" pitchFamily="34" charset="0"/>
                <a:cs typeface="Arial" pitchFamily="34" charset="0"/>
              </a:rPr>
              <a:t>Sono attrezzature da utilizzare nei cosiddetti “lavori di recupero“ come presenza di eccessivo compattamento del suolo o ristagno idrico che provoca anossia radicale.</a:t>
            </a:r>
          </a:p>
          <a:p>
            <a:pPr algn="just">
              <a:spcBef>
                <a:spcPts val="600"/>
              </a:spcBef>
              <a:spcAft>
                <a:spcPts val="600"/>
              </a:spcAft>
            </a:pPr>
            <a:endParaRPr lang="it-IT" sz="2000" dirty="0" smtClean="0">
              <a:solidFill>
                <a:srgbClr val="071B50"/>
              </a:solidFill>
              <a:latin typeface="Arial" pitchFamily="34" charset="0"/>
              <a:cs typeface="Arial" pitchFamily="34" charset="0"/>
            </a:endParaRPr>
          </a:p>
          <a:p>
            <a:pPr algn="just">
              <a:spcBef>
                <a:spcPts val="600"/>
              </a:spcBef>
              <a:spcAft>
                <a:spcPts val="600"/>
              </a:spcAft>
            </a:pPr>
            <a:r>
              <a:rPr lang="it-IT" sz="2000" dirty="0" smtClean="0">
                <a:solidFill>
                  <a:srgbClr val="071B50"/>
                </a:solidFill>
                <a:latin typeface="Arial" pitchFamily="34" charset="0"/>
                <a:cs typeface="Arial" pitchFamily="34" charset="0"/>
              </a:rPr>
              <a:t>Nella prima fase di conversione ad Agricoltura Conservativa è spesso opportuno svolgere una lavorazione di ripuntatura per rompere la “suola di aratura”.</a:t>
            </a:r>
          </a:p>
          <a:p>
            <a:pPr algn="just">
              <a:spcBef>
                <a:spcPts val="600"/>
              </a:spcBef>
              <a:spcAft>
                <a:spcPts val="600"/>
              </a:spcAft>
            </a:pPr>
            <a:endParaRPr lang="it-IT" sz="2000" dirty="0" smtClean="0">
              <a:solidFill>
                <a:srgbClr val="071B50"/>
              </a:solidFill>
              <a:latin typeface="Arial" pitchFamily="34" charset="0"/>
              <a:cs typeface="Arial" pitchFamily="34" charset="0"/>
            </a:endParaRPr>
          </a:p>
          <a:p>
            <a:pPr algn="just">
              <a:spcBef>
                <a:spcPts val="600"/>
              </a:spcBef>
              <a:spcAft>
                <a:spcPts val="600"/>
              </a:spcAft>
            </a:pPr>
            <a:r>
              <a:rPr lang="it-IT" sz="2000" dirty="0" smtClean="0">
                <a:solidFill>
                  <a:srgbClr val="071B50"/>
                </a:solidFill>
                <a:latin typeface="Arial" pitchFamily="34" charset="0"/>
                <a:cs typeface="Arial" pitchFamily="34" charset="0"/>
              </a:rPr>
              <a:t>Da ricordare che la forma delle ancore NON deve provocare rimescolamento del terreno.</a:t>
            </a:r>
            <a:endParaRPr lang="it-IT" sz="2000" dirty="0">
              <a:latin typeface="Arial" pitchFamily="34" charset="0"/>
              <a:cs typeface="Arial" pitchFamily="34" charset="0"/>
            </a:endParaRPr>
          </a:p>
        </p:txBody>
      </p:sp>
    </p:spTree>
    <p:extLst>
      <p:ext uri="{BB962C8B-B14F-4D97-AF65-F5344CB8AC3E}">
        <p14:creationId xmlns:p14="http://schemas.microsoft.com/office/powerpoint/2010/main" xmlns="" val="7343276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ttangolo 5"/>
          <p:cNvSpPr>
            <a:spLocks noChangeArrowheads="1"/>
          </p:cNvSpPr>
          <p:nvPr/>
        </p:nvSpPr>
        <p:spPr bwMode="auto">
          <a:xfrm>
            <a:off x="611188" y="260350"/>
            <a:ext cx="7993062" cy="523875"/>
          </a:xfrm>
          <a:prstGeom prst="rect">
            <a:avLst/>
          </a:prstGeom>
          <a:noFill/>
          <a:ln w="9525">
            <a:noFill/>
            <a:miter lim="800000"/>
            <a:headEnd/>
            <a:tailEnd/>
          </a:ln>
        </p:spPr>
        <p:txBody>
          <a:bodyPr>
            <a:spAutoFit/>
          </a:bodyPr>
          <a:lstStyle/>
          <a:p>
            <a:r>
              <a:rPr lang="it-IT" sz="2800" b="1" dirty="0" err="1" smtClean="0">
                <a:solidFill>
                  <a:srgbClr val="071B50"/>
                </a:solidFill>
                <a:latin typeface="Trebuchet MS" pitchFamily="34" charset="0"/>
              </a:rPr>
              <a:t>Ripuntatori</a:t>
            </a:r>
            <a:endParaRPr lang="it-IT" sz="2800" b="1" dirty="0">
              <a:solidFill>
                <a:srgbClr val="071B50"/>
              </a:solidFill>
              <a:latin typeface="Trebuchet MS" pitchFamily="34" charset="0"/>
            </a:endParaRPr>
          </a:p>
        </p:txBody>
      </p:sp>
      <p:pic>
        <p:nvPicPr>
          <p:cNvPr id="125954" name="Picture 2"/>
          <p:cNvPicPr>
            <a:picLocks noChangeAspect="1" noChangeArrowheads="1"/>
          </p:cNvPicPr>
          <p:nvPr/>
        </p:nvPicPr>
        <p:blipFill>
          <a:blip r:embed="rId3" cstate="print"/>
          <a:srcRect/>
          <a:stretch>
            <a:fillRect/>
          </a:stretch>
        </p:blipFill>
        <p:spPr bwMode="auto">
          <a:xfrm>
            <a:off x="1274144" y="1052737"/>
            <a:ext cx="6754240" cy="4866754"/>
          </a:xfrm>
          <a:prstGeom prst="rect">
            <a:avLst/>
          </a:prstGeom>
          <a:noFill/>
          <a:ln w="9525">
            <a:noFill/>
            <a:miter lim="800000"/>
            <a:headEnd/>
            <a:tailEnd/>
          </a:ln>
        </p:spPr>
      </p:pic>
      <p:sp>
        <p:nvSpPr>
          <p:cNvPr id="2" name="CasellaDiTesto 1"/>
          <p:cNvSpPr txBox="1"/>
          <p:nvPr/>
        </p:nvSpPr>
        <p:spPr>
          <a:xfrm>
            <a:off x="683568" y="1054477"/>
            <a:ext cx="5040560" cy="646331"/>
          </a:xfrm>
          <a:prstGeom prst="rect">
            <a:avLst/>
          </a:prstGeom>
          <a:solidFill>
            <a:schemeClr val="bg1"/>
          </a:solidFill>
        </p:spPr>
        <p:txBody>
          <a:bodyPr wrap="square" rtlCol="0">
            <a:spAutoFit/>
          </a:bodyPr>
          <a:lstStyle/>
          <a:p>
            <a:r>
              <a:rPr lang="it-IT" sz="1800" dirty="0" smtClean="0">
                <a:solidFill>
                  <a:srgbClr val="071B50"/>
                </a:solidFill>
              </a:rPr>
              <a:t>Sollevamento uniforme del profilo del terreno senza rimescolamento superficiale</a:t>
            </a:r>
          </a:p>
        </p:txBody>
      </p:sp>
    </p:spTree>
    <p:extLst>
      <p:ext uri="{BB962C8B-B14F-4D97-AF65-F5344CB8AC3E}">
        <p14:creationId xmlns:p14="http://schemas.microsoft.com/office/powerpoint/2010/main" xmlns="" val="2094385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ttangolo 5"/>
          <p:cNvSpPr>
            <a:spLocks noChangeArrowheads="1"/>
          </p:cNvSpPr>
          <p:nvPr/>
        </p:nvSpPr>
        <p:spPr bwMode="auto">
          <a:xfrm>
            <a:off x="611188" y="260350"/>
            <a:ext cx="7993062" cy="523875"/>
          </a:xfrm>
          <a:prstGeom prst="rect">
            <a:avLst/>
          </a:prstGeom>
          <a:noFill/>
          <a:ln w="9525">
            <a:noFill/>
            <a:miter lim="800000"/>
            <a:headEnd/>
            <a:tailEnd/>
          </a:ln>
        </p:spPr>
        <p:txBody>
          <a:bodyPr>
            <a:spAutoFit/>
          </a:bodyPr>
          <a:lstStyle/>
          <a:p>
            <a:r>
              <a:rPr lang="it-IT" sz="2800" b="1" dirty="0" err="1" smtClean="0">
                <a:solidFill>
                  <a:srgbClr val="071B50"/>
                </a:solidFill>
                <a:latin typeface="Trebuchet MS" pitchFamily="34" charset="0"/>
              </a:rPr>
              <a:t>Decompattatori</a:t>
            </a:r>
            <a:endParaRPr lang="it-IT" sz="2800" b="1" dirty="0">
              <a:solidFill>
                <a:srgbClr val="071B50"/>
              </a:solidFill>
              <a:latin typeface="Trebuchet MS" pitchFamily="34" charset="0"/>
            </a:endParaRPr>
          </a:p>
        </p:txBody>
      </p:sp>
      <p:sp>
        <p:nvSpPr>
          <p:cNvPr id="3" name="Rettangolo 2"/>
          <p:cNvSpPr/>
          <p:nvPr/>
        </p:nvSpPr>
        <p:spPr>
          <a:xfrm>
            <a:off x="539552" y="1556792"/>
            <a:ext cx="8208912" cy="3170099"/>
          </a:xfrm>
          <a:prstGeom prst="rect">
            <a:avLst/>
          </a:prstGeom>
        </p:spPr>
        <p:txBody>
          <a:bodyPr wrap="square">
            <a:spAutoFit/>
          </a:bodyPr>
          <a:lstStyle/>
          <a:p>
            <a:pPr algn="just"/>
            <a:r>
              <a:rPr lang="it-IT" sz="2000" dirty="0">
                <a:solidFill>
                  <a:srgbClr val="071B50"/>
                </a:solidFill>
                <a:latin typeface="Arial" pitchFamily="34" charset="0"/>
                <a:cs typeface="Arial" pitchFamily="34" charset="0"/>
              </a:rPr>
              <a:t>I </a:t>
            </a:r>
            <a:r>
              <a:rPr lang="it-IT" sz="2000" dirty="0" err="1">
                <a:solidFill>
                  <a:srgbClr val="071B50"/>
                </a:solidFill>
                <a:latin typeface="Arial" pitchFamily="34" charset="0"/>
                <a:cs typeface="Arial" pitchFamily="34" charset="0"/>
              </a:rPr>
              <a:t>decompattatori</a:t>
            </a:r>
            <a:r>
              <a:rPr lang="it-IT" sz="2000" dirty="0">
                <a:solidFill>
                  <a:srgbClr val="071B50"/>
                </a:solidFill>
                <a:latin typeface="Arial" pitchFamily="34" charset="0"/>
                <a:cs typeface="Arial" pitchFamily="34" charset="0"/>
              </a:rPr>
              <a:t> o </a:t>
            </a:r>
            <a:r>
              <a:rPr lang="it-IT" sz="2000" dirty="0" err="1">
                <a:solidFill>
                  <a:srgbClr val="071B50"/>
                </a:solidFill>
                <a:latin typeface="Arial" pitchFamily="34" charset="0"/>
                <a:cs typeface="Arial" pitchFamily="34" charset="0"/>
              </a:rPr>
              <a:t>arieggiatori</a:t>
            </a:r>
            <a:r>
              <a:rPr lang="it-IT" sz="2000" dirty="0">
                <a:solidFill>
                  <a:srgbClr val="071B50"/>
                </a:solidFill>
                <a:latin typeface="Arial" pitchFamily="34" charset="0"/>
                <a:cs typeface="Arial" pitchFamily="34" charset="0"/>
              </a:rPr>
              <a:t>, a differenza dei </a:t>
            </a:r>
            <a:r>
              <a:rPr lang="it-IT" sz="2000" dirty="0" err="1">
                <a:solidFill>
                  <a:srgbClr val="071B50"/>
                </a:solidFill>
                <a:latin typeface="Arial" pitchFamily="34" charset="0"/>
                <a:cs typeface="Arial" pitchFamily="34" charset="0"/>
              </a:rPr>
              <a:t>ripuntatori</a:t>
            </a:r>
            <a:r>
              <a:rPr lang="it-IT" sz="2000" dirty="0">
                <a:solidFill>
                  <a:srgbClr val="071B50"/>
                </a:solidFill>
                <a:latin typeface="Arial" pitchFamily="34" charset="0"/>
                <a:cs typeface="Arial" pitchFamily="34" charset="0"/>
              </a:rPr>
              <a:t>,  provocano un taglio sia verticale sia orizzontale; ciò dovuto alla forma delle ancore di spessore inferiore, ma di larghezza più ampia.</a:t>
            </a:r>
          </a:p>
          <a:p>
            <a:pPr algn="just"/>
            <a:endParaRPr lang="it-IT" sz="2000" dirty="0">
              <a:solidFill>
                <a:srgbClr val="071B50"/>
              </a:solidFill>
              <a:latin typeface="Arial" pitchFamily="34" charset="0"/>
              <a:cs typeface="Arial" pitchFamily="34" charset="0"/>
            </a:endParaRPr>
          </a:p>
          <a:p>
            <a:pPr algn="just"/>
            <a:r>
              <a:rPr lang="it-IT" sz="2000" dirty="0">
                <a:solidFill>
                  <a:srgbClr val="071B50"/>
                </a:solidFill>
                <a:latin typeface="Arial" pitchFamily="34" charset="0"/>
                <a:cs typeface="Arial" pitchFamily="34" charset="0"/>
              </a:rPr>
              <a:t>Non rivoltano né rimescolano gli strati superficiali, ma tagliano e sollevano il terreno in profondità, aumentandone la porosità e la conducibilità idrica. </a:t>
            </a:r>
          </a:p>
          <a:p>
            <a:pPr algn="just"/>
            <a:endParaRPr lang="it-IT" sz="2000" dirty="0">
              <a:solidFill>
                <a:srgbClr val="071B50"/>
              </a:solidFill>
              <a:latin typeface="Arial" pitchFamily="34" charset="0"/>
              <a:cs typeface="Arial" pitchFamily="34" charset="0"/>
            </a:endParaRPr>
          </a:p>
          <a:p>
            <a:pPr algn="just"/>
            <a:r>
              <a:rPr lang="it-IT" sz="2000" dirty="0">
                <a:solidFill>
                  <a:srgbClr val="071B50"/>
                </a:solidFill>
                <a:latin typeface="Arial" pitchFamily="34" charset="0"/>
                <a:cs typeface="Arial" pitchFamily="34" charset="0"/>
              </a:rPr>
              <a:t>Non interferiscono in modo significativo sul profilo superficiale mantenendo quindi i residui colturali in superficie</a:t>
            </a:r>
          </a:p>
        </p:txBody>
      </p:sp>
    </p:spTree>
    <p:extLst>
      <p:ext uri="{BB962C8B-B14F-4D97-AF65-F5344CB8AC3E}">
        <p14:creationId xmlns:p14="http://schemas.microsoft.com/office/powerpoint/2010/main" xmlns="" val="39090343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http://www.fontanasrl.com/immagini/ripuntatore-pseudo-aratri.jpg"/>
          <p:cNvPicPr>
            <a:picLocks noChangeAspect="1" noChangeArrowheads="1"/>
          </p:cNvPicPr>
          <p:nvPr/>
        </p:nvPicPr>
        <p:blipFill>
          <a:blip r:embed="rId3" cstate="print"/>
          <a:srcRect/>
          <a:stretch>
            <a:fillRect/>
          </a:stretch>
        </p:blipFill>
        <p:spPr bwMode="auto">
          <a:xfrm>
            <a:off x="1088264" y="1096628"/>
            <a:ext cx="6940120" cy="4708636"/>
          </a:xfrm>
          <a:prstGeom prst="rect">
            <a:avLst/>
          </a:prstGeom>
          <a:noFill/>
        </p:spPr>
      </p:pic>
      <p:sp>
        <p:nvSpPr>
          <p:cNvPr id="4" name="Rettangolo 5"/>
          <p:cNvSpPr>
            <a:spLocks noChangeArrowheads="1"/>
          </p:cNvSpPr>
          <p:nvPr/>
        </p:nvSpPr>
        <p:spPr bwMode="auto">
          <a:xfrm>
            <a:off x="611188" y="260350"/>
            <a:ext cx="7993062" cy="523875"/>
          </a:xfrm>
          <a:prstGeom prst="rect">
            <a:avLst/>
          </a:prstGeom>
          <a:noFill/>
          <a:ln w="9525">
            <a:noFill/>
            <a:miter lim="800000"/>
            <a:headEnd/>
            <a:tailEnd/>
          </a:ln>
        </p:spPr>
        <p:txBody>
          <a:bodyPr>
            <a:spAutoFit/>
          </a:bodyPr>
          <a:lstStyle/>
          <a:p>
            <a:r>
              <a:rPr lang="it-IT" sz="2800" b="1" dirty="0" err="1" smtClean="0">
                <a:solidFill>
                  <a:srgbClr val="071B50"/>
                </a:solidFill>
                <a:latin typeface="Trebuchet MS" pitchFamily="34" charset="0"/>
              </a:rPr>
              <a:t>Decompattatori</a:t>
            </a:r>
            <a:endParaRPr lang="it-IT" sz="2800" b="1" dirty="0">
              <a:solidFill>
                <a:srgbClr val="071B50"/>
              </a:solidFill>
              <a:latin typeface="Trebuchet MS" pitchFamily="34" charset="0"/>
            </a:endParaRPr>
          </a:p>
        </p:txBody>
      </p:sp>
    </p:spTree>
    <p:extLst>
      <p:ext uri="{BB962C8B-B14F-4D97-AF65-F5344CB8AC3E}">
        <p14:creationId xmlns:p14="http://schemas.microsoft.com/office/powerpoint/2010/main" xmlns="" val="41807578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5"/>
          <p:cNvSpPr>
            <a:spLocks noChangeArrowheads="1"/>
          </p:cNvSpPr>
          <p:nvPr/>
        </p:nvSpPr>
        <p:spPr bwMode="auto">
          <a:xfrm>
            <a:off x="611188" y="260350"/>
            <a:ext cx="7993062" cy="523875"/>
          </a:xfrm>
          <a:prstGeom prst="rect">
            <a:avLst/>
          </a:prstGeom>
          <a:noFill/>
          <a:ln w="9525">
            <a:noFill/>
            <a:miter lim="800000"/>
            <a:headEnd/>
            <a:tailEnd/>
          </a:ln>
        </p:spPr>
        <p:txBody>
          <a:bodyPr>
            <a:spAutoFit/>
          </a:bodyPr>
          <a:lstStyle/>
          <a:p>
            <a:r>
              <a:rPr lang="it-IT" sz="2800" b="1" dirty="0" smtClean="0">
                <a:solidFill>
                  <a:srgbClr val="071B50"/>
                </a:solidFill>
                <a:latin typeface="Trebuchet MS" pitchFamily="34" charset="0"/>
              </a:rPr>
              <a:t>Spandiliquame</a:t>
            </a:r>
            <a:endParaRPr lang="it-IT" sz="2800" b="1" dirty="0">
              <a:solidFill>
                <a:srgbClr val="071B50"/>
              </a:solidFill>
              <a:latin typeface="Trebuchet MS" pitchFamily="34" charset="0"/>
            </a:endParaRPr>
          </a:p>
        </p:txBody>
      </p:sp>
      <p:pic>
        <p:nvPicPr>
          <p:cNvPr id="176129" name="Picture 1"/>
          <p:cNvPicPr>
            <a:picLocks noChangeAspect="1" noChangeArrowheads="1"/>
          </p:cNvPicPr>
          <p:nvPr/>
        </p:nvPicPr>
        <p:blipFill>
          <a:blip r:embed="rId3" cstate="print"/>
          <a:srcRect/>
          <a:stretch>
            <a:fillRect/>
          </a:stretch>
        </p:blipFill>
        <p:spPr bwMode="auto">
          <a:xfrm>
            <a:off x="4172157" y="2780927"/>
            <a:ext cx="4792331" cy="3429179"/>
          </a:xfrm>
          <a:prstGeom prst="rect">
            <a:avLst/>
          </a:prstGeom>
          <a:noFill/>
          <a:ln w="9525">
            <a:noFill/>
            <a:miter lim="800000"/>
            <a:headEnd/>
            <a:tailEnd/>
          </a:ln>
        </p:spPr>
      </p:pic>
      <p:sp>
        <p:nvSpPr>
          <p:cNvPr id="4" name="Rettangolo 3"/>
          <p:cNvSpPr/>
          <p:nvPr/>
        </p:nvSpPr>
        <p:spPr>
          <a:xfrm>
            <a:off x="323528" y="1052736"/>
            <a:ext cx="8208912" cy="1323439"/>
          </a:xfrm>
          <a:prstGeom prst="rect">
            <a:avLst/>
          </a:prstGeom>
        </p:spPr>
        <p:txBody>
          <a:bodyPr wrap="square">
            <a:spAutoFit/>
          </a:bodyPr>
          <a:lstStyle/>
          <a:p>
            <a:pPr algn="just"/>
            <a:r>
              <a:rPr lang="it-IT" sz="2000" dirty="0">
                <a:solidFill>
                  <a:srgbClr val="071B50"/>
                </a:solidFill>
                <a:latin typeface="Arial" pitchFamily="34" charset="0"/>
                <a:cs typeface="Arial" pitchFamily="34" charset="0"/>
              </a:rPr>
              <a:t>La distribuzione dei reflui zootecnici è l’intervento agronomico che comporta il maggio rischio di compattazione del terreno</a:t>
            </a:r>
            <a:r>
              <a:rPr lang="it-IT" sz="2000" dirty="0" smtClean="0">
                <a:solidFill>
                  <a:srgbClr val="071B50"/>
                </a:solidFill>
                <a:latin typeface="Arial" pitchFamily="34" charset="0"/>
                <a:cs typeface="Arial" pitchFamily="34" charset="0"/>
              </a:rPr>
              <a:t>.</a:t>
            </a:r>
          </a:p>
          <a:p>
            <a:pPr algn="just"/>
            <a:r>
              <a:rPr lang="it-IT" sz="2000" dirty="0" smtClean="0">
                <a:solidFill>
                  <a:srgbClr val="071B50"/>
                </a:solidFill>
                <a:latin typeface="Arial" pitchFamily="34" charset="0"/>
                <a:cs typeface="Arial" pitchFamily="34" charset="0"/>
              </a:rPr>
              <a:t>Per questa ragione è indispensabile che i mezzi di distribuzione siano dotati di assi multipli e pneumatici a bassa pressione.</a:t>
            </a:r>
            <a:endParaRPr lang="it-IT" sz="2000" dirty="0">
              <a:solidFill>
                <a:srgbClr val="071B50"/>
              </a:solidFill>
              <a:latin typeface="Arial" pitchFamily="34" charset="0"/>
              <a:cs typeface="Arial" pitchFamily="34" charset="0"/>
            </a:endParaRPr>
          </a:p>
        </p:txBody>
      </p:sp>
      <p:sp>
        <p:nvSpPr>
          <p:cNvPr id="5" name="Rettangolo 4"/>
          <p:cNvSpPr/>
          <p:nvPr/>
        </p:nvSpPr>
        <p:spPr>
          <a:xfrm>
            <a:off x="323528" y="2877904"/>
            <a:ext cx="3744416" cy="1631216"/>
          </a:xfrm>
          <a:prstGeom prst="rect">
            <a:avLst/>
          </a:prstGeom>
          <a:ln w="38100">
            <a:solidFill>
              <a:srgbClr val="00B050"/>
            </a:solid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indent="-268288" eaLnBrk="1" hangingPunct="1"/>
            <a:r>
              <a:rPr lang="it-IT" sz="2000" dirty="0">
                <a:solidFill>
                  <a:srgbClr val="071B50"/>
                </a:solidFill>
                <a:latin typeface="Arial" pitchFamily="34" charset="0"/>
                <a:ea typeface="+mn-ea"/>
                <a:cs typeface="Arial" pitchFamily="34" charset="0"/>
              </a:rPr>
              <a:t>La distribuzione può essere effettuata superficialmente con interramento nelle 24 ore successive oppure con interramento diretto (iniettori) </a:t>
            </a:r>
          </a:p>
        </p:txBody>
      </p:sp>
    </p:spTree>
    <p:extLst>
      <p:ext uri="{BB962C8B-B14F-4D97-AF65-F5344CB8AC3E}">
        <p14:creationId xmlns:p14="http://schemas.microsoft.com/office/powerpoint/2010/main" xmlns="" val="42714293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5"/>
          <p:cNvSpPr>
            <a:spLocks noChangeArrowheads="1"/>
          </p:cNvSpPr>
          <p:nvPr/>
        </p:nvSpPr>
        <p:spPr bwMode="auto">
          <a:xfrm>
            <a:off x="611188" y="260350"/>
            <a:ext cx="8532812" cy="523220"/>
          </a:xfrm>
          <a:prstGeom prst="rect">
            <a:avLst/>
          </a:prstGeom>
          <a:noFill/>
          <a:ln w="9525">
            <a:noFill/>
            <a:miter lim="800000"/>
            <a:headEnd/>
            <a:tailEnd/>
          </a:ln>
        </p:spPr>
        <p:txBody>
          <a:bodyPr wrap="square">
            <a:spAutoFit/>
          </a:bodyPr>
          <a:lstStyle/>
          <a:p>
            <a:r>
              <a:rPr lang="it-IT" sz="2800" b="1" dirty="0" smtClean="0">
                <a:solidFill>
                  <a:srgbClr val="071B50"/>
                </a:solidFill>
                <a:latin typeface="Trebuchet MS" pitchFamily="34" charset="0"/>
              </a:rPr>
              <a:t>Spandiliquame</a:t>
            </a:r>
            <a:endParaRPr lang="it-IT" sz="2400" b="1" dirty="0">
              <a:solidFill>
                <a:srgbClr val="071B50"/>
              </a:solidFill>
              <a:latin typeface="Trebuchet MS" pitchFamily="34" charset="0"/>
            </a:endParaRPr>
          </a:p>
        </p:txBody>
      </p:sp>
      <p:pic>
        <p:nvPicPr>
          <p:cNvPr id="178178" name="Picture 2" descr="http://www.provincia.torino.it/agrimont/im/Nitrati_foto4_500.jpg"/>
          <p:cNvPicPr>
            <a:picLocks noChangeAspect="1" noChangeArrowheads="1"/>
          </p:cNvPicPr>
          <p:nvPr/>
        </p:nvPicPr>
        <p:blipFill>
          <a:blip r:embed="rId3" cstate="print"/>
          <a:srcRect/>
          <a:stretch>
            <a:fillRect/>
          </a:stretch>
        </p:blipFill>
        <p:spPr bwMode="auto">
          <a:xfrm>
            <a:off x="5148064" y="3338990"/>
            <a:ext cx="3960440" cy="2970330"/>
          </a:xfrm>
          <a:prstGeom prst="rect">
            <a:avLst/>
          </a:prstGeom>
          <a:noFill/>
        </p:spPr>
      </p:pic>
      <p:pic>
        <p:nvPicPr>
          <p:cNvPr id="178180" name="Picture 4" descr="http://aqua.crpa.it/media/aqua_www/Az-2_580.jpg"/>
          <p:cNvPicPr>
            <a:picLocks noChangeAspect="1" noChangeArrowheads="1"/>
          </p:cNvPicPr>
          <p:nvPr/>
        </p:nvPicPr>
        <p:blipFill>
          <a:blip r:embed="rId4" cstate="print"/>
          <a:srcRect/>
          <a:stretch>
            <a:fillRect/>
          </a:stretch>
        </p:blipFill>
        <p:spPr bwMode="auto">
          <a:xfrm>
            <a:off x="146670" y="980728"/>
            <a:ext cx="5505450" cy="2495551"/>
          </a:xfrm>
          <a:prstGeom prst="rect">
            <a:avLst/>
          </a:prstGeom>
          <a:noFill/>
        </p:spPr>
      </p:pic>
    </p:spTree>
    <p:extLst>
      <p:ext uri="{BB962C8B-B14F-4D97-AF65-F5344CB8AC3E}">
        <p14:creationId xmlns:p14="http://schemas.microsoft.com/office/powerpoint/2010/main" xmlns="" val="21321101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ttangolo 4"/>
          <p:cNvSpPr>
            <a:spLocks noChangeArrowheads="1"/>
          </p:cNvSpPr>
          <p:nvPr/>
        </p:nvSpPr>
        <p:spPr bwMode="auto">
          <a:xfrm>
            <a:off x="468313" y="1125538"/>
            <a:ext cx="8207375" cy="3785652"/>
          </a:xfrm>
          <a:prstGeom prst="rect">
            <a:avLst/>
          </a:prstGeom>
          <a:noFill/>
          <a:ln w="9525">
            <a:noFill/>
            <a:miter lim="800000"/>
            <a:headEnd/>
            <a:tailEnd/>
          </a:ln>
        </p:spPr>
        <p:txBody>
          <a:bodyPr>
            <a:spAutoFit/>
          </a:bodyPr>
          <a:lstStyle/>
          <a:p>
            <a:pPr algn="just"/>
            <a:r>
              <a:rPr lang="it-IT" sz="2000" dirty="0">
                <a:solidFill>
                  <a:srgbClr val="071B50"/>
                </a:solidFill>
                <a:latin typeface="Arial" pitchFamily="34" charset="0"/>
                <a:cs typeface="Arial" pitchFamily="34" charset="0"/>
              </a:rPr>
              <a:t>Rappresenta un intervento indispensabile per l’adozione di tecniche di non lavorazione o ridotta lavorazione.</a:t>
            </a:r>
          </a:p>
          <a:p>
            <a:pPr algn="just"/>
            <a:endParaRPr lang="it-IT" sz="2000" dirty="0">
              <a:solidFill>
                <a:srgbClr val="071B50"/>
              </a:solidFill>
              <a:latin typeface="Arial" pitchFamily="34" charset="0"/>
              <a:cs typeface="Arial" pitchFamily="34" charset="0"/>
            </a:endParaRPr>
          </a:p>
          <a:p>
            <a:pPr algn="just"/>
            <a:r>
              <a:rPr lang="it-IT" sz="2000" dirty="0">
                <a:solidFill>
                  <a:srgbClr val="071B50"/>
                </a:solidFill>
                <a:latin typeface="Arial" pitchFamily="34" charset="0"/>
                <a:cs typeface="Arial" pitchFamily="34" charset="0"/>
              </a:rPr>
              <a:t>Nei primi anni soprattutto è elevata la germinazione delle erbe infestanti che tende in ogni modo a diminuire con il tempo probabilmente per il mancato rivoltamento degli strati superficiali.</a:t>
            </a:r>
          </a:p>
          <a:p>
            <a:pPr algn="just"/>
            <a:endParaRPr lang="it-IT" sz="2000" dirty="0">
              <a:solidFill>
                <a:srgbClr val="071B50"/>
              </a:solidFill>
              <a:latin typeface="Arial" pitchFamily="34" charset="0"/>
              <a:cs typeface="Arial" pitchFamily="34" charset="0"/>
            </a:endParaRPr>
          </a:p>
          <a:p>
            <a:pPr algn="just"/>
            <a:r>
              <a:rPr lang="it-IT" sz="2000" dirty="0">
                <a:solidFill>
                  <a:srgbClr val="071B50"/>
                </a:solidFill>
                <a:latin typeface="Arial" pitchFamily="34" charset="0"/>
                <a:cs typeface="Arial" pitchFamily="34" charset="0"/>
              </a:rPr>
              <a:t>E’ indispensabile l’applicazione di diserbanti sistemici senza attività residuale  in </a:t>
            </a:r>
            <a:r>
              <a:rPr lang="it-IT" sz="2000" dirty="0" err="1">
                <a:solidFill>
                  <a:srgbClr val="071B50"/>
                </a:solidFill>
                <a:latin typeface="Arial" pitchFamily="34" charset="0"/>
                <a:cs typeface="Arial" pitchFamily="34" charset="0"/>
              </a:rPr>
              <a:t>pre</a:t>
            </a:r>
            <a:r>
              <a:rPr lang="it-IT" sz="2000" dirty="0">
                <a:solidFill>
                  <a:srgbClr val="071B50"/>
                </a:solidFill>
                <a:latin typeface="Arial" pitchFamily="34" charset="0"/>
                <a:cs typeface="Arial" pitchFamily="34" charset="0"/>
              </a:rPr>
              <a:t> e post semina come il </a:t>
            </a:r>
            <a:r>
              <a:rPr lang="it-IT" sz="2000" dirty="0" err="1" smtClean="0">
                <a:solidFill>
                  <a:srgbClr val="071B50"/>
                </a:solidFill>
                <a:latin typeface="Arial" pitchFamily="34" charset="0"/>
                <a:cs typeface="Arial" pitchFamily="34" charset="0"/>
              </a:rPr>
              <a:t>glyphosate</a:t>
            </a:r>
            <a:r>
              <a:rPr lang="it-IT" sz="2000" dirty="0" smtClean="0">
                <a:solidFill>
                  <a:srgbClr val="071B50"/>
                </a:solidFill>
                <a:latin typeface="Arial" pitchFamily="34" charset="0"/>
                <a:cs typeface="Arial" pitchFamily="34" charset="0"/>
              </a:rPr>
              <a:t>.</a:t>
            </a:r>
            <a:endParaRPr lang="it-IT" sz="2000" dirty="0">
              <a:solidFill>
                <a:srgbClr val="071B50"/>
              </a:solidFill>
              <a:latin typeface="Arial" pitchFamily="34" charset="0"/>
              <a:cs typeface="Arial" pitchFamily="34" charset="0"/>
            </a:endParaRPr>
          </a:p>
          <a:p>
            <a:pPr algn="just"/>
            <a:endParaRPr lang="it-IT" sz="2000" dirty="0">
              <a:solidFill>
                <a:srgbClr val="071B50"/>
              </a:solidFill>
              <a:latin typeface="Arial" pitchFamily="34" charset="0"/>
              <a:cs typeface="Arial" pitchFamily="34" charset="0"/>
            </a:endParaRPr>
          </a:p>
          <a:p>
            <a:pPr algn="just"/>
            <a:r>
              <a:rPr lang="it-IT" sz="2000" dirty="0">
                <a:solidFill>
                  <a:srgbClr val="071B50"/>
                </a:solidFill>
                <a:latin typeface="Arial" pitchFamily="34" charset="0"/>
                <a:cs typeface="Arial" pitchFamily="34" charset="0"/>
              </a:rPr>
              <a:t>Da ricordare che il mancato interramento dei residui colturali contribuisce al contenimento delle erbe </a:t>
            </a:r>
            <a:r>
              <a:rPr lang="it-IT" sz="2000" dirty="0" smtClean="0">
                <a:solidFill>
                  <a:srgbClr val="071B50"/>
                </a:solidFill>
                <a:latin typeface="Arial" pitchFamily="34" charset="0"/>
                <a:cs typeface="Arial" pitchFamily="34" charset="0"/>
              </a:rPr>
              <a:t>infestanti</a:t>
            </a:r>
            <a:endParaRPr lang="it-IT" sz="2000" dirty="0">
              <a:solidFill>
                <a:srgbClr val="071B50"/>
              </a:solidFill>
              <a:latin typeface="Arial" pitchFamily="34" charset="0"/>
              <a:cs typeface="Arial" pitchFamily="34" charset="0"/>
            </a:endParaRPr>
          </a:p>
        </p:txBody>
      </p:sp>
      <p:sp>
        <p:nvSpPr>
          <p:cNvPr id="43011" name="Rettangolo 5"/>
          <p:cNvSpPr>
            <a:spLocks noChangeArrowheads="1"/>
          </p:cNvSpPr>
          <p:nvPr/>
        </p:nvSpPr>
        <p:spPr bwMode="auto">
          <a:xfrm>
            <a:off x="611188" y="260350"/>
            <a:ext cx="7993062" cy="523875"/>
          </a:xfrm>
          <a:prstGeom prst="rect">
            <a:avLst/>
          </a:prstGeom>
          <a:noFill/>
          <a:ln w="9525">
            <a:noFill/>
            <a:miter lim="800000"/>
            <a:headEnd/>
            <a:tailEnd/>
          </a:ln>
        </p:spPr>
        <p:txBody>
          <a:bodyPr>
            <a:spAutoFit/>
          </a:bodyPr>
          <a:lstStyle/>
          <a:p>
            <a:r>
              <a:rPr lang="it-IT" sz="2800" b="1" dirty="0">
                <a:solidFill>
                  <a:srgbClr val="071B50"/>
                </a:solidFill>
                <a:latin typeface="Trebuchet MS" pitchFamily="34" charset="0"/>
              </a:rPr>
              <a:t>Presupposti – La gestione delle infestanti</a:t>
            </a:r>
          </a:p>
        </p:txBody>
      </p:sp>
    </p:spTree>
    <p:extLst>
      <p:ext uri="{BB962C8B-B14F-4D97-AF65-F5344CB8AC3E}">
        <p14:creationId xmlns:p14="http://schemas.microsoft.com/office/powerpoint/2010/main" xmlns="" val="35036299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ttangolo 4"/>
          <p:cNvSpPr>
            <a:spLocks noChangeArrowheads="1"/>
          </p:cNvSpPr>
          <p:nvPr/>
        </p:nvSpPr>
        <p:spPr bwMode="auto">
          <a:xfrm>
            <a:off x="468313" y="980728"/>
            <a:ext cx="8352159" cy="3939540"/>
          </a:xfrm>
          <a:prstGeom prst="rect">
            <a:avLst/>
          </a:prstGeom>
          <a:noFill/>
          <a:ln w="9525">
            <a:noFill/>
            <a:miter lim="800000"/>
            <a:headEnd/>
            <a:tailEnd/>
          </a:ln>
        </p:spPr>
        <p:txBody>
          <a:bodyPr wrap="square">
            <a:spAutoFit/>
          </a:bodyPr>
          <a:lstStyle/>
          <a:p>
            <a:pPr algn="just">
              <a:spcBef>
                <a:spcPts val="600"/>
              </a:spcBef>
              <a:spcAft>
                <a:spcPts val="600"/>
              </a:spcAft>
              <a:defRPr/>
            </a:pPr>
            <a:r>
              <a:rPr lang="it-IT" sz="2000" dirty="0">
                <a:solidFill>
                  <a:srgbClr val="071B50"/>
                </a:solidFill>
                <a:latin typeface="Arial" pitchFamily="34" charset="0"/>
                <a:cs typeface="Arial" pitchFamily="34" charset="0"/>
              </a:rPr>
              <a:t>La mancanza di lavorazioni profonde potrebbe rendere più difficoltoso l’approfondimento l’apparato radicale e di conseguenza meno facile l’approvvigionamento idrico. </a:t>
            </a:r>
            <a:endParaRPr lang="it-IT" sz="2000" dirty="0" smtClean="0">
              <a:solidFill>
                <a:srgbClr val="071B50"/>
              </a:solidFill>
              <a:latin typeface="Arial" pitchFamily="34" charset="0"/>
              <a:cs typeface="Arial" pitchFamily="34" charset="0"/>
            </a:endParaRPr>
          </a:p>
          <a:p>
            <a:pPr algn="just">
              <a:spcBef>
                <a:spcPts val="600"/>
              </a:spcBef>
              <a:spcAft>
                <a:spcPts val="600"/>
              </a:spcAft>
              <a:defRPr/>
            </a:pPr>
            <a:r>
              <a:rPr lang="it-IT" sz="2000" dirty="0" smtClean="0">
                <a:solidFill>
                  <a:srgbClr val="071B50"/>
                </a:solidFill>
                <a:latin typeface="Arial" pitchFamily="34" charset="0"/>
                <a:cs typeface="Arial" pitchFamily="34" charset="0"/>
              </a:rPr>
              <a:t>E’ quindi </a:t>
            </a:r>
            <a:r>
              <a:rPr lang="it-IT" sz="2000" dirty="0" smtClean="0">
                <a:solidFill>
                  <a:srgbClr val="071B50"/>
                </a:solidFill>
                <a:latin typeface="Arial" pitchFamily="34" charset="0"/>
                <a:cs typeface="Arial" pitchFamily="34" charset="0"/>
              </a:rPr>
              <a:t>necessaria</a:t>
            </a:r>
            <a:r>
              <a:rPr lang="it-IT" sz="2000" dirty="0">
                <a:solidFill>
                  <a:srgbClr val="071B50"/>
                </a:solidFill>
                <a:latin typeface="Arial" pitchFamily="34" charset="0"/>
                <a:cs typeface="Arial" pitchFamily="34" charset="0"/>
              </a:rPr>
              <a:t> </a:t>
            </a:r>
            <a:r>
              <a:rPr lang="it-IT" sz="2000" dirty="0" smtClean="0">
                <a:solidFill>
                  <a:srgbClr val="071B50"/>
                </a:solidFill>
                <a:latin typeface="Arial" pitchFamily="34" charset="0"/>
                <a:cs typeface="Arial" pitchFamily="34" charset="0"/>
              </a:rPr>
              <a:t>una </a:t>
            </a:r>
            <a:r>
              <a:rPr lang="it-IT" sz="2000" dirty="0">
                <a:solidFill>
                  <a:srgbClr val="071B50"/>
                </a:solidFill>
                <a:latin typeface="Arial" pitchFamily="34" charset="0"/>
                <a:cs typeface="Arial" pitchFamily="34" charset="0"/>
              </a:rPr>
              <a:t>gestione irrigua particolarmente attenta onde evitare l’insorgere di stress </a:t>
            </a:r>
            <a:r>
              <a:rPr lang="it-IT" sz="2000" dirty="0" smtClean="0">
                <a:solidFill>
                  <a:srgbClr val="071B50"/>
                </a:solidFill>
                <a:latin typeface="Arial" pitchFamily="34" charset="0"/>
                <a:cs typeface="Arial" pitchFamily="34" charset="0"/>
              </a:rPr>
              <a:t>idrico.</a:t>
            </a:r>
          </a:p>
          <a:p>
            <a:pPr algn="just">
              <a:spcBef>
                <a:spcPts val="600"/>
              </a:spcBef>
              <a:spcAft>
                <a:spcPts val="600"/>
              </a:spcAft>
              <a:defRPr/>
            </a:pPr>
            <a:r>
              <a:rPr lang="it-IT" sz="2000" dirty="0" smtClean="0">
                <a:solidFill>
                  <a:srgbClr val="071B50"/>
                </a:solidFill>
                <a:latin typeface="Arial" pitchFamily="34" charset="0"/>
                <a:cs typeface="Arial" pitchFamily="34" charset="0"/>
              </a:rPr>
              <a:t>Da </a:t>
            </a:r>
            <a:r>
              <a:rPr lang="it-IT" sz="2000" dirty="0">
                <a:solidFill>
                  <a:srgbClr val="071B50"/>
                </a:solidFill>
                <a:latin typeface="Arial" pitchFamily="34" charset="0"/>
                <a:cs typeface="Arial" pitchFamily="34" charset="0"/>
              </a:rPr>
              <a:t>sottolineare che aumenta nel tempo </a:t>
            </a:r>
            <a:r>
              <a:rPr lang="it-IT" sz="2000" dirty="0" smtClean="0">
                <a:solidFill>
                  <a:srgbClr val="071B50"/>
                </a:solidFill>
                <a:latin typeface="Arial" pitchFamily="34" charset="0"/>
                <a:cs typeface="Arial" pitchFamily="34" charset="0"/>
              </a:rPr>
              <a:t>l’umidità </a:t>
            </a:r>
            <a:r>
              <a:rPr lang="it-IT" sz="2000" dirty="0">
                <a:solidFill>
                  <a:srgbClr val="071B50"/>
                </a:solidFill>
                <a:latin typeface="Arial" pitchFamily="34" charset="0"/>
                <a:cs typeface="Arial" pitchFamily="34" charset="0"/>
              </a:rPr>
              <a:t>del suolo dovuta a:</a:t>
            </a:r>
          </a:p>
          <a:p>
            <a:pPr marL="358775" indent="-358775" algn="just">
              <a:spcBef>
                <a:spcPts val="600"/>
              </a:spcBef>
              <a:spcAft>
                <a:spcPts val="600"/>
              </a:spcAft>
              <a:buFont typeface="Arial" pitchFamily="34" charset="0"/>
              <a:buChar char="•"/>
              <a:defRPr/>
            </a:pPr>
            <a:r>
              <a:rPr lang="it-IT" sz="2000" dirty="0">
                <a:solidFill>
                  <a:srgbClr val="071B50"/>
                </a:solidFill>
                <a:latin typeface="Arial" pitchFamily="34" charset="0"/>
                <a:cs typeface="Arial" pitchFamily="34" charset="0"/>
              </a:rPr>
              <a:t>l’aumento della microporosità del suolo poco o non lavorato che aumenta la ritenzione idrica</a:t>
            </a:r>
            <a:r>
              <a:rPr lang="it-IT" sz="2000" dirty="0" smtClean="0">
                <a:solidFill>
                  <a:srgbClr val="071B50"/>
                </a:solidFill>
                <a:latin typeface="Arial" pitchFamily="34" charset="0"/>
                <a:cs typeface="Arial" pitchFamily="34" charset="0"/>
              </a:rPr>
              <a:t>;</a:t>
            </a:r>
          </a:p>
          <a:p>
            <a:pPr marL="358775" indent="-358775" algn="just">
              <a:spcBef>
                <a:spcPts val="600"/>
              </a:spcBef>
              <a:spcAft>
                <a:spcPts val="600"/>
              </a:spcAft>
              <a:buFont typeface="Arial" pitchFamily="34" charset="0"/>
              <a:buChar char="•"/>
              <a:defRPr/>
            </a:pPr>
            <a:r>
              <a:rPr lang="it-IT" sz="2000" dirty="0" smtClean="0">
                <a:solidFill>
                  <a:srgbClr val="071B50"/>
                </a:solidFill>
                <a:latin typeface="Arial" pitchFamily="34" charset="0"/>
                <a:cs typeface="Arial" pitchFamily="34" charset="0"/>
              </a:rPr>
              <a:t>Il crescente contenuto di S.O. nel suolo;</a:t>
            </a:r>
            <a:endParaRPr lang="it-IT" sz="2000" dirty="0">
              <a:solidFill>
                <a:srgbClr val="071B50"/>
              </a:solidFill>
              <a:latin typeface="Arial" pitchFamily="34" charset="0"/>
              <a:cs typeface="Arial" pitchFamily="34" charset="0"/>
            </a:endParaRPr>
          </a:p>
          <a:p>
            <a:pPr marL="358775" indent="-358775" algn="just">
              <a:spcBef>
                <a:spcPts val="600"/>
              </a:spcBef>
              <a:spcAft>
                <a:spcPts val="600"/>
              </a:spcAft>
              <a:buFont typeface="Arial" pitchFamily="34" charset="0"/>
              <a:buChar char="•"/>
              <a:defRPr/>
            </a:pPr>
            <a:r>
              <a:rPr lang="it-IT" sz="2000" dirty="0">
                <a:solidFill>
                  <a:srgbClr val="071B50"/>
                </a:solidFill>
                <a:latin typeface="Arial" pitchFamily="34" charset="0"/>
                <a:cs typeface="Arial" pitchFamily="34" charset="0"/>
              </a:rPr>
              <a:t>la permanenza dei residui vegetali diminuisce la </a:t>
            </a:r>
            <a:r>
              <a:rPr lang="it-IT" sz="2000" dirty="0" smtClean="0">
                <a:solidFill>
                  <a:srgbClr val="071B50"/>
                </a:solidFill>
                <a:latin typeface="Arial" pitchFamily="34" charset="0"/>
                <a:cs typeface="Arial" pitchFamily="34" charset="0"/>
              </a:rPr>
              <a:t>evaporazione</a:t>
            </a:r>
            <a:endParaRPr lang="it-IT" sz="2000" dirty="0">
              <a:solidFill>
                <a:srgbClr val="071B50"/>
              </a:solidFill>
              <a:latin typeface="Arial" pitchFamily="34" charset="0"/>
              <a:cs typeface="Arial" pitchFamily="34" charset="0"/>
            </a:endParaRPr>
          </a:p>
        </p:txBody>
      </p:sp>
      <p:sp>
        <p:nvSpPr>
          <p:cNvPr id="44035" name="Rettangolo 5"/>
          <p:cNvSpPr>
            <a:spLocks noChangeArrowheads="1"/>
          </p:cNvSpPr>
          <p:nvPr/>
        </p:nvSpPr>
        <p:spPr bwMode="auto">
          <a:xfrm>
            <a:off x="611188" y="260350"/>
            <a:ext cx="7993062" cy="523220"/>
          </a:xfrm>
          <a:prstGeom prst="rect">
            <a:avLst/>
          </a:prstGeom>
          <a:noFill/>
          <a:ln w="9525">
            <a:noFill/>
            <a:miter lim="800000"/>
            <a:headEnd/>
            <a:tailEnd/>
          </a:ln>
        </p:spPr>
        <p:txBody>
          <a:bodyPr>
            <a:spAutoFit/>
          </a:bodyPr>
          <a:lstStyle/>
          <a:p>
            <a:r>
              <a:rPr lang="it-IT" sz="2800" b="1" dirty="0">
                <a:solidFill>
                  <a:srgbClr val="071B50"/>
                </a:solidFill>
                <a:latin typeface="Trebuchet MS" pitchFamily="34" charset="0"/>
              </a:rPr>
              <a:t>Presupposti – La gestione </a:t>
            </a:r>
            <a:r>
              <a:rPr lang="it-IT" sz="2800" b="1" dirty="0" smtClean="0">
                <a:solidFill>
                  <a:srgbClr val="071B50"/>
                </a:solidFill>
                <a:latin typeface="Trebuchet MS" pitchFamily="34" charset="0"/>
              </a:rPr>
              <a:t>irrigua</a:t>
            </a:r>
            <a:endParaRPr lang="it-IT" sz="2800" b="1" dirty="0">
              <a:solidFill>
                <a:srgbClr val="071B50"/>
              </a:solidFill>
              <a:latin typeface="Trebuchet MS" pitchFamily="34" charset="0"/>
            </a:endParaRPr>
          </a:p>
        </p:txBody>
      </p:sp>
    </p:spTree>
    <p:extLst>
      <p:ext uri="{BB962C8B-B14F-4D97-AF65-F5344CB8AC3E}">
        <p14:creationId xmlns:p14="http://schemas.microsoft.com/office/powerpoint/2010/main" xmlns="" val="2241742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ttangolo 4"/>
          <p:cNvSpPr>
            <a:spLocks noChangeArrowheads="1"/>
          </p:cNvSpPr>
          <p:nvPr/>
        </p:nvSpPr>
        <p:spPr bwMode="auto">
          <a:xfrm>
            <a:off x="395288" y="260350"/>
            <a:ext cx="8353425" cy="523875"/>
          </a:xfrm>
          <a:prstGeom prst="rect">
            <a:avLst/>
          </a:prstGeom>
          <a:noFill/>
          <a:ln w="9525">
            <a:noFill/>
            <a:miter lim="800000"/>
            <a:headEnd/>
            <a:tailEnd/>
          </a:ln>
        </p:spPr>
        <p:txBody>
          <a:bodyPr>
            <a:spAutoFit/>
          </a:bodyPr>
          <a:lstStyle/>
          <a:p>
            <a:r>
              <a:rPr lang="it-IT" sz="2800" b="1" dirty="0">
                <a:solidFill>
                  <a:srgbClr val="071B50"/>
                </a:solidFill>
                <a:latin typeface="Trebuchet MS" pitchFamily="34" charset="0"/>
              </a:rPr>
              <a:t>Alcune considerazioni introduttive</a:t>
            </a:r>
          </a:p>
        </p:txBody>
      </p:sp>
      <p:sp>
        <p:nvSpPr>
          <p:cNvPr id="28676" name="Rettangolo 8"/>
          <p:cNvSpPr>
            <a:spLocks noChangeArrowheads="1"/>
          </p:cNvSpPr>
          <p:nvPr/>
        </p:nvSpPr>
        <p:spPr bwMode="auto">
          <a:xfrm>
            <a:off x="382588" y="1035598"/>
            <a:ext cx="8418512" cy="1015663"/>
          </a:xfrm>
          <a:prstGeom prst="rect">
            <a:avLst/>
          </a:prstGeom>
          <a:noFill/>
          <a:ln w="9525">
            <a:noFill/>
            <a:miter lim="800000"/>
            <a:headEnd/>
            <a:tailEnd/>
          </a:ln>
        </p:spPr>
        <p:txBody>
          <a:bodyPr wrap="square">
            <a:spAutoFit/>
          </a:bodyPr>
          <a:lstStyle/>
          <a:p>
            <a:pPr algn="just"/>
            <a:r>
              <a:rPr lang="it-IT" sz="2000" dirty="0" smtClean="0">
                <a:solidFill>
                  <a:srgbClr val="071B50"/>
                </a:solidFill>
                <a:latin typeface="Arial" pitchFamily="34" charset="0"/>
                <a:cs typeface="Arial" pitchFamily="34" charset="0"/>
              </a:rPr>
              <a:t>In agricoltura le </a:t>
            </a:r>
            <a:r>
              <a:rPr lang="it-IT" sz="2000" dirty="0">
                <a:solidFill>
                  <a:srgbClr val="071B50"/>
                </a:solidFill>
                <a:latin typeface="Arial" pitchFamily="34" charset="0"/>
                <a:cs typeface="Arial" pitchFamily="34" charset="0"/>
              </a:rPr>
              <a:t>lavorazioni svolgono un ruolo essenziale al fine di ottenere e mantenere nel tempo le condizioni ideali per lo sviluppo delle colture e per l’ottenimento di rese produttive ottimali</a:t>
            </a:r>
          </a:p>
        </p:txBody>
      </p:sp>
      <p:sp>
        <p:nvSpPr>
          <p:cNvPr id="28677" name="Rettangolo 9"/>
          <p:cNvSpPr>
            <a:spLocks noChangeArrowheads="1"/>
          </p:cNvSpPr>
          <p:nvPr/>
        </p:nvSpPr>
        <p:spPr bwMode="auto">
          <a:xfrm>
            <a:off x="3492500" y="2168398"/>
            <a:ext cx="1712328" cy="584775"/>
          </a:xfrm>
          <a:prstGeom prst="rect">
            <a:avLst/>
          </a:prstGeom>
          <a:noFill/>
          <a:ln w="9525">
            <a:noFill/>
            <a:miter lim="800000"/>
            <a:headEnd/>
            <a:tailEnd/>
          </a:ln>
        </p:spPr>
        <p:txBody>
          <a:bodyPr wrap="none">
            <a:spAutoFit/>
          </a:bodyPr>
          <a:lstStyle/>
          <a:p>
            <a:r>
              <a:rPr lang="it-IT" sz="3200" b="1" dirty="0" err="1">
                <a:solidFill>
                  <a:srgbClr val="071B50"/>
                </a:solidFill>
                <a:latin typeface="Arial" pitchFamily="34" charset="0"/>
                <a:cs typeface="Arial" pitchFamily="34" charset="0"/>
              </a:rPr>
              <a:t>ma……</a:t>
            </a:r>
            <a:r>
              <a:rPr lang="it-IT" sz="3200" b="1" dirty="0">
                <a:solidFill>
                  <a:srgbClr val="071B50"/>
                </a:solidFill>
                <a:latin typeface="Arial" pitchFamily="34" charset="0"/>
                <a:cs typeface="Arial" pitchFamily="34" charset="0"/>
              </a:rPr>
              <a:t>.</a:t>
            </a:r>
          </a:p>
        </p:txBody>
      </p:sp>
      <p:sp>
        <p:nvSpPr>
          <p:cNvPr id="28678" name="Rettangolo 10"/>
          <p:cNvSpPr>
            <a:spLocks noChangeArrowheads="1"/>
          </p:cNvSpPr>
          <p:nvPr/>
        </p:nvSpPr>
        <p:spPr bwMode="auto">
          <a:xfrm>
            <a:off x="363590" y="2846439"/>
            <a:ext cx="7920037" cy="496996"/>
          </a:xfrm>
          <a:prstGeom prst="rect">
            <a:avLst/>
          </a:prstGeom>
          <a:noFill/>
          <a:ln w="6350">
            <a:noFill/>
            <a:miter lim="800000"/>
            <a:headEnd/>
            <a:tailEnd/>
          </a:ln>
        </p:spPr>
        <p:txBody>
          <a:bodyPr wrap="square" anchor="ctr">
            <a:spAutoFit/>
          </a:bodyPr>
          <a:lstStyle/>
          <a:p>
            <a:pPr marL="358775" indent="-358775">
              <a:lnSpc>
                <a:spcPct val="150000"/>
              </a:lnSpc>
            </a:pPr>
            <a:r>
              <a:rPr lang="it-IT" sz="2000" dirty="0">
                <a:solidFill>
                  <a:srgbClr val="071B50"/>
                </a:solidFill>
                <a:latin typeface="Arial" pitchFamily="34" charset="0"/>
                <a:cs typeface="Arial" pitchFamily="34" charset="0"/>
              </a:rPr>
              <a:t>l’utilizzo sempre più intensivo del </a:t>
            </a:r>
            <a:r>
              <a:rPr lang="it-IT" sz="2000" dirty="0" smtClean="0">
                <a:solidFill>
                  <a:srgbClr val="071B50"/>
                </a:solidFill>
                <a:latin typeface="Arial" pitchFamily="34" charset="0"/>
                <a:cs typeface="Arial" pitchFamily="34" charset="0"/>
              </a:rPr>
              <a:t>suolo,</a:t>
            </a:r>
            <a:endParaRPr lang="it-IT" sz="2000" dirty="0">
              <a:solidFill>
                <a:srgbClr val="071B50"/>
              </a:solidFill>
              <a:latin typeface="Arial" pitchFamily="34" charset="0"/>
              <a:cs typeface="Arial" pitchFamily="34" charset="0"/>
            </a:endParaRPr>
          </a:p>
        </p:txBody>
      </p:sp>
      <p:sp>
        <p:nvSpPr>
          <p:cNvPr id="28679" name="Rettangolo 11"/>
          <p:cNvSpPr>
            <a:spLocks noChangeArrowheads="1"/>
          </p:cNvSpPr>
          <p:nvPr/>
        </p:nvSpPr>
        <p:spPr bwMode="auto">
          <a:xfrm>
            <a:off x="539750" y="5575756"/>
            <a:ext cx="7920038" cy="400110"/>
          </a:xfrm>
          <a:prstGeom prst="rect">
            <a:avLst/>
          </a:prstGeom>
          <a:noFill/>
          <a:ln w="9525">
            <a:noFill/>
            <a:miter lim="800000"/>
            <a:headEnd/>
            <a:tailEnd/>
          </a:ln>
        </p:spPr>
        <p:txBody>
          <a:bodyPr>
            <a:spAutoFit/>
          </a:bodyPr>
          <a:lstStyle/>
          <a:p>
            <a:pPr algn="ctr"/>
            <a:r>
              <a:rPr lang="it-IT" sz="2000" b="1" dirty="0">
                <a:solidFill>
                  <a:srgbClr val="071B50"/>
                </a:solidFill>
                <a:latin typeface="Arial" pitchFamily="34" charset="0"/>
                <a:cs typeface="Arial" pitchFamily="34" charset="0"/>
              </a:rPr>
              <a:t>hanno evidenziato alcuni aspetti critici delle lavorazioni</a:t>
            </a:r>
          </a:p>
        </p:txBody>
      </p:sp>
      <p:sp>
        <p:nvSpPr>
          <p:cNvPr id="7" name="Rettangolo 10"/>
          <p:cNvSpPr>
            <a:spLocks noChangeArrowheads="1"/>
          </p:cNvSpPr>
          <p:nvPr/>
        </p:nvSpPr>
        <p:spPr bwMode="auto">
          <a:xfrm>
            <a:off x="378580" y="4874108"/>
            <a:ext cx="7920037" cy="496996"/>
          </a:xfrm>
          <a:prstGeom prst="rect">
            <a:avLst/>
          </a:prstGeom>
          <a:noFill/>
          <a:ln w="3175">
            <a:noFill/>
            <a:miter lim="800000"/>
            <a:headEnd/>
            <a:tailEnd/>
          </a:ln>
        </p:spPr>
        <p:txBody>
          <a:bodyPr wrap="square" anchor="ctr">
            <a:spAutoFit/>
          </a:bodyPr>
          <a:lstStyle/>
          <a:p>
            <a:pPr marL="358775" indent="-358775">
              <a:lnSpc>
                <a:spcPct val="150000"/>
              </a:lnSpc>
            </a:pPr>
            <a:r>
              <a:rPr lang="it-IT" sz="2000" dirty="0" smtClean="0">
                <a:solidFill>
                  <a:srgbClr val="071B50"/>
                </a:solidFill>
                <a:latin typeface="Arial" pitchFamily="34" charset="0"/>
                <a:cs typeface="Arial" pitchFamily="34" charset="0"/>
              </a:rPr>
              <a:t>l’incremento dei costi di produzione,</a:t>
            </a:r>
            <a:endParaRPr lang="it-IT" sz="2000" dirty="0">
              <a:solidFill>
                <a:srgbClr val="071B50"/>
              </a:solidFill>
              <a:latin typeface="Arial" pitchFamily="34" charset="0"/>
              <a:cs typeface="Arial" pitchFamily="34" charset="0"/>
            </a:endParaRPr>
          </a:p>
        </p:txBody>
      </p:sp>
      <p:sp>
        <p:nvSpPr>
          <p:cNvPr id="8" name="Rettangolo 10"/>
          <p:cNvSpPr>
            <a:spLocks noChangeArrowheads="1"/>
          </p:cNvSpPr>
          <p:nvPr/>
        </p:nvSpPr>
        <p:spPr bwMode="auto">
          <a:xfrm>
            <a:off x="378580" y="3890441"/>
            <a:ext cx="7920037" cy="958660"/>
          </a:xfrm>
          <a:prstGeom prst="rect">
            <a:avLst/>
          </a:prstGeom>
          <a:noFill/>
          <a:ln w="3175">
            <a:noFill/>
            <a:miter lim="800000"/>
            <a:headEnd/>
            <a:tailEnd/>
          </a:ln>
        </p:spPr>
        <p:txBody>
          <a:bodyPr wrap="square" anchor="ctr">
            <a:spAutoFit/>
          </a:bodyPr>
          <a:lstStyle/>
          <a:p>
            <a:pPr>
              <a:lnSpc>
                <a:spcPct val="150000"/>
              </a:lnSpc>
            </a:pPr>
            <a:r>
              <a:rPr lang="it-IT" sz="2000" dirty="0" smtClean="0">
                <a:solidFill>
                  <a:srgbClr val="071B50"/>
                </a:solidFill>
                <a:latin typeface="Arial" pitchFamily="34" charset="0"/>
                <a:cs typeface="Arial" pitchFamily="34" charset="0"/>
              </a:rPr>
              <a:t>i </a:t>
            </a:r>
            <a:r>
              <a:rPr lang="it-IT" sz="2000" dirty="0">
                <a:solidFill>
                  <a:srgbClr val="071B50"/>
                </a:solidFill>
                <a:latin typeface="Arial" pitchFamily="34" charset="0"/>
                <a:cs typeface="Arial" pitchFamily="34" charset="0"/>
              </a:rPr>
              <a:t>margini sempre più ristretti di aumento della potenzialità produttiva delle </a:t>
            </a:r>
            <a:r>
              <a:rPr lang="it-IT" sz="2000" dirty="0" smtClean="0">
                <a:solidFill>
                  <a:srgbClr val="071B50"/>
                </a:solidFill>
                <a:latin typeface="Arial" pitchFamily="34" charset="0"/>
                <a:cs typeface="Arial" pitchFamily="34" charset="0"/>
              </a:rPr>
              <a:t>colture,</a:t>
            </a:r>
          </a:p>
        </p:txBody>
      </p:sp>
      <p:sp>
        <p:nvSpPr>
          <p:cNvPr id="9" name="Rettangolo 10"/>
          <p:cNvSpPr>
            <a:spLocks noChangeArrowheads="1"/>
          </p:cNvSpPr>
          <p:nvPr/>
        </p:nvSpPr>
        <p:spPr bwMode="auto">
          <a:xfrm>
            <a:off x="363589" y="3368440"/>
            <a:ext cx="7920037" cy="496996"/>
          </a:xfrm>
          <a:prstGeom prst="rect">
            <a:avLst/>
          </a:prstGeom>
          <a:noFill/>
          <a:ln w="3175">
            <a:noFill/>
            <a:miter lim="800000"/>
            <a:headEnd/>
            <a:tailEnd/>
          </a:ln>
        </p:spPr>
        <p:txBody>
          <a:bodyPr wrap="square" anchor="ctr">
            <a:spAutoFit/>
          </a:bodyPr>
          <a:lstStyle/>
          <a:p>
            <a:pPr marL="358775" indent="-358775">
              <a:lnSpc>
                <a:spcPct val="150000"/>
              </a:lnSpc>
            </a:pPr>
            <a:r>
              <a:rPr lang="it-IT" sz="2000" dirty="0" smtClean="0">
                <a:solidFill>
                  <a:srgbClr val="071B50"/>
                </a:solidFill>
                <a:latin typeface="Arial" pitchFamily="34" charset="0"/>
                <a:cs typeface="Arial" pitchFamily="34" charset="0"/>
              </a:rPr>
              <a:t>la </a:t>
            </a:r>
            <a:r>
              <a:rPr lang="it-IT" sz="2000" dirty="0">
                <a:solidFill>
                  <a:srgbClr val="071B50"/>
                </a:solidFill>
                <a:latin typeface="Arial" pitchFamily="34" charset="0"/>
                <a:cs typeface="Arial" pitchFamily="34" charset="0"/>
              </a:rPr>
              <a:t>semplificazione spinta dei sistemi </a:t>
            </a:r>
            <a:r>
              <a:rPr lang="it-IT" sz="2000" dirty="0" smtClean="0">
                <a:solidFill>
                  <a:srgbClr val="071B50"/>
                </a:solidFill>
                <a:latin typeface="Arial" pitchFamily="34" charset="0"/>
                <a:cs typeface="Arial" pitchFamily="34" charset="0"/>
              </a:rPr>
              <a:t>colturali,</a:t>
            </a:r>
            <a:endParaRPr lang="it-IT" sz="2000" dirty="0">
              <a:solidFill>
                <a:srgbClr val="071B50"/>
              </a:solidFill>
              <a:latin typeface="Arial" pitchFamily="34" charset="0"/>
              <a:cs typeface="Arial" pitchFamily="34" charset="0"/>
            </a:endParaRPr>
          </a:p>
        </p:txBody>
      </p:sp>
    </p:spTree>
    <p:extLst>
      <p:ext uri="{BB962C8B-B14F-4D97-AF65-F5344CB8AC3E}">
        <p14:creationId xmlns:p14="http://schemas.microsoft.com/office/powerpoint/2010/main" xmlns="" val="299089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8"/>
                                        </p:tgtEl>
                                        <p:attrNameLst>
                                          <p:attrName>style.visibility</p:attrName>
                                        </p:attrNameLst>
                                      </p:cBhvr>
                                      <p:to>
                                        <p:strVal val="visible"/>
                                      </p:to>
                                    </p:set>
                                    <p:animEffect transition="in" filter="fade">
                                      <p:cBhvr>
                                        <p:cTn id="7" dur="500"/>
                                        <p:tgtEl>
                                          <p:spTgt spid="286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10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679"/>
                                        </p:tgtEl>
                                        <p:attrNameLst>
                                          <p:attrName>style.visibility</p:attrName>
                                        </p:attrNameLst>
                                      </p:cBhvr>
                                      <p:to>
                                        <p:strVal val="visible"/>
                                      </p:to>
                                    </p:set>
                                    <p:animEffect transition="in" filter="fade">
                                      <p:cBhvr>
                                        <p:cTn id="27" dur="500"/>
                                        <p:tgtEl>
                                          <p:spTgt spid="28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p:bldP spid="28679" grpId="0"/>
      <p:bldP spid="7"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683568" y="1116360"/>
            <a:ext cx="7772400" cy="1015663"/>
          </a:xfrm>
          <a:noFill/>
          <a:ln w="9525">
            <a:noFill/>
            <a:miter lim="800000"/>
            <a:headEnd/>
            <a:tailEnd/>
          </a:ln>
        </p:spPr>
        <p:txBody>
          <a:bodyPr wrap="square">
            <a:spAutoFit/>
          </a:bodyPr>
          <a:lstStyle/>
          <a:p>
            <a:pPr algn="just">
              <a:spcBef>
                <a:spcPts val="600"/>
              </a:spcBef>
              <a:spcAft>
                <a:spcPts val="600"/>
              </a:spcAft>
            </a:pPr>
            <a:r>
              <a:rPr lang="it-IT" i="0" kern="1200" dirty="0" smtClean="0">
                <a:solidFill>
                  <a:srgbClr val="071B50"/>
                </a:solidFill>
                <a:latin typeface="Arial" pitchFamily="34" charset="0"/>
                <a:ea typeface="ＭＳ Ｐゴシック" pitchFamily="34" charset="-128"/>
                <a:cs typeface="Arial" pitchFamily="34" charset="0"/>
              </a:rPr>
              <a:t>Per consentire un </a:t>
            </a:r>
            <a:r>
              <a:rPr lang="it-IT" i="0" kern="1200" dirty="0">
                <a:solidFill>
                  <a:srgbClr val="071B50"/>
                </a:solidFill>
                <a:latin typeface="Arial" pitchFamily="34" charset="0"/>
                <a:ea typeface="ＭＳ Ｐゴシック" pitchFamily="34" charset="-128"/>
                <a:cs typeface="Arial" pitchFamily="34" charset="0"/>
              </a:rPr>
              <a:t>idoneo sgrondo delle acque per evitare eccessi idrici e quindi problemi di asfissia dovuti al manifestarsi di una minore capacità di percolazione</a:t>
            </a:r>
          </a:p>
        </p:txBody>
      </p:sp>
      <p:sp>
        <p:nvSpPr>
          <p:cNvPr id="5" name="Rettangolo 5"/>
          <p:cNvSpPr>
            <a:spLocks noChangeArrowheads="1"/>
          </p:cNvSpPr>
          <p:nvPr/>
        </p:nvSpPr>
        <p:spPr bwMode="auto">
          <a:xfrm>
            <a:off x="611188" y="260350"/>
            <a:ext cx="7993062" cy="523220"/>
          </a:xfrm>
          <a:prstGeom prst="rect">
            <a:avLst/>
          </a:prstGeom>
          <a:noFill/>
          <a:ln w="9525">
            <a:noFill/>
            <a:miter lim="800000"/>
            <a:headEnd/>
            <a:tailEnd/>
          </a:ln>
        </p:spPr>
        <p:txBody>
          <a:bodyPr>
            <a:spAutoFit/>
          </a:bodyPr>
          <a:lstStyle/>
          <a:p>
            <a:r>
              <a:rPr lang="it-IT" sz="2800" b="1" dirty="0">
                <a:solidFill>
                  <a:srgbClr val="071B50"/>
                </a:solidFill>
                <a:latin typeface="Trebuchet MS" pitchFamily="34" charset="0"/>
              </a:rPr>
              <a:t>Presupposti – La </a:t>
            </a:r>
            <a:r>
              <a:rPr lang="it-IT" sz="2800" b="1" dirty="0" smtClean="0">
                <a:solidFill>
                  <a:srgbClr val="071B50"/>
                </a:solidFill>
                <a:latin typeface="Trebuchet MS" pitchFamily="34" charset="0"/>
              </a:rPr>
              <a:t>sistemazione idraulica</a:t>
            </a:r>
            <a:endParaRPr lang="it-IT" sz="2800" b="1" dirty="0">
              <a:solidFill>
                <a:srgbClr val="071B50"/>
              </a:solidFill>
              <a:latin typeface="Trebuchet MS"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71415" y="2196479"/>
            <a:ext cx="5472608" cy="38679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711819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ttangolo 5"/>
          <p:cNvSpPr>
            <a:spLocks noChangeArrowheads="1"/>
          </p:cNvSpPr>
          <p:nvPr/>
        </p:nvSpPr>
        <p:spPr bwMode="auto">
          <a:xfrm>
            <a:off x="323850" y="260350"/>
            <a:ext cx="6310313" cy="523875"/>
          </a:xfrm>
          <a:prstGeom prst="rect">
            <a:avLst/>
          </a:prstGeom>
          <a:noFill/>
          <a:ln w="9525">
            <a:noFill/>
            <a:miter lim="800000"/>
            <a:headEnd/>
            <a:tailEnd/>
          </a:ln>
        </p:spPr>
        <p:txBody>
          <a:bodyPr wrap="none">
            <a:spAutoFit/>
          </a:bodyPr>
          <a:lstStyle/>
          <a:p>
            <a:pPr marL="358775" indent="-358775"/>
            <a:r>
              <a:rPr lang="it-IT" sz="2800" b="1" dirty="0">
                <a:solidFill>
                  <a:srgbClr val="071B50"/>
                </a:solidFill>
                <a:latin typeface="Trebuchet MS" pitchFamily="34" charset="0"/>
              </a:rPr>
              <a:t>Processo di conversione - Generalità</a:t>
            </a:r>
          </a:p>
        </p:txBody>
      </p:sp>
      <p:sp>
        <p:nvSpPr>
          <p:cNvPr id="31748" name="Rettangolo 6"/>
          <p:cNvSpPr>
            <a:spLocks noChangeArrowheads="1"/>
          </p:cNvSpPr>
          <p:nvPr/>
        </p:nvSpPr>
        <p:spPr bwMode="auto">
          <a:xfrm>
            <a:off x="395288" y="981075"/>
            <a:ext cx="8497887" cy="5262979"/>
          </a:xfrm>
          <a:prstGeom prst="rect">
            <a:avLst/>
          </a:prstGeom>
          <a:noFill/>
          <a:ln w="9525">
            <a:noFill/>
            <a:miter lim="800000"/>
            <a:headEnd/>
            <a:tailEnd/>
          </a:ln>
        </p:spPr>
        <p:txBody>
          <a:bodyPr>
            <a:spAutoFit/>
          </a:bodyPr>
          <a:lstStyle/>
          <a:p>
            <a:pPr>
              <a:spcBef>
                <a:spcPts val="600"/>
              </a:spcBef>
              <a:spcAft>
                <a:spcPts val="600"/>
              </a:spcAft>
              <a:defRPr/>
            </a:pPr>
            <a:r>
              <a:rPr lang="it-IT" sz="2000" dirty="0">
                <a:solidFill>
                  <a:srgbClr val="071B50"/>
                </a:solidFill>
                <a:latin typeface="Arial" pitchFamily="34" charset="0"/>
                <a:cs typeface="Arial" pitchFamily="34" charset="0"/>
              </a:rPr>
              <a:t>Il processo di conversione da agricoltura Convenzionale a Conservativa richiede sostanzialmente:</a:t>
            </a:r>
          </a:p>
          <a:p>
            <a:pPr marL="358775" indent="-358775">
              <a:spcBef>
                <a:spcPts val="600"/>
              </a:spcBef>
              <a:spcAft>
                <a:spcPts val="600"/>
              </a:spcAft>
              <a:buFontTx/>
              <a:buChar char="-"/>
              <a:defRPr/>
            </a:pPr>
            <a:r>
              <a:rPr lang="it-IT" sz="2000" dirty="0">
                <a:solidFill>
                  <a:srgbClr val="071B50"/>
                </a:solidFill>
                <a:latin typeface="Arial" pitchFamily="34" charset="0"/>
                <a:cs typeface="Arial" pitchFamily="34" charset="0"/>
              </a:rPr>
              <a:t>minori interventi meccanici sul terreno, </a:t>
            </a:r>
          </a:p>
          <a:p>
            <a:pPr marL="358775" indent="-358775">
              <a:spcBef>
                <a:spcPts val="600"/>
              </a:spcBef>
              <a:spcAft>
                <a:spcPts val="600"/>
              </a:spcAft>
              <a:buFontTx/>
              <a:buChar char="-"/>
              <a:defRPr/>
            </a:pPr>
            <a:r>
              <a:rPr lang="it-IT" sz="2000" dirty="0">
                <a:solidFill>
                  <a:srgbClr val="071B50"/>
                </a:solidFill>
                <a:latin typeface="Arial" pitchFamily="34" charset="0"/>
                <a:cs typeface="Arial" pitchFamily="34" charset="0"/>
              </a:rPr>
              <a:t>una gestione dei residui colturali totalmente innovativa,</a:t>
            </a:r>
          </a:p>
          <a:p>
            <a:pPr marL="358775" indent="-358775">
              <a:spcBef>
                <a:spcPts val="600"/>
              </a:spcBef>
              <a:spcAft>
                <a:spcPts val="600"/>
              </a:spcAft>
              <a:buFontTx/>
              <a:buChar char="-"/>
              <a:defRPr/>
            </a:pPr>
            <a:r>
              <a:rPr lang="it-IT" sz="2000" dirty="0">
                <a:solidFill>
                  <a:srgbClr val="071B50"/>
                </a:solidFill>
                <a:latin typeface="Arial" pitchFamily="34" charset="0"/>
                <a:cs typeface="Arial" pitchFamily="34" charset="0"/>
              </a:rPr>
              <a:t>una revisione nel tempo e nello spazio dei sistemi colturali con l’inserimento di colture intercalari (cover </a:t>
            </a:r>
            <a:r>
              <a:rPr lang="it-IT" sz="2000" dirty="0" err="1">
                <a:solidFill>
                  <a:srgbClr val="071B50"/>
                </a:solidFill>
                <a:latin typeface="Arial" pitchFamily="34" charset="0"/>
                <a:cs typeface="Arial" pitchFamily="34" charset="0"/>
              </a:rPr>
              <a:t>crops</a:t>
            </a:r>
            <a:r>
              <a:rPr lang="it-IT" sz="2000" dirty="0">
                <a:solidFill>
                  <a:srgbClr val="071B50"/>
                </a:solidFill>
                <a:latin typeface="Arial" pitchFamily="34" charset="0"/>
                <a:cs typeface="Arial" pitchFamily="34" charset="0"/>
              </a:rPr>
              <a:t>).</a:t>
            </a:r>
          </a:p>
          <a:p>
            <a:pPr>
              <a:spcBef>
                <a:spcPts val="600"/>
              </a:spcBef>
              <a:spcAft>
                <a:spcPts val="600"/>
              </a:spcAft>
              <a:buFontTx/>
              <a:buChar char="-"/>
              <a:defRPr/>
            </a:pPr>
            <a:endParaRPr lang="it-IT" sz="2000" dirty="0">
              <a:solidFill>
                <a:srgbClr val="071B50"/>
              </a:solidFill>
              <a:latin typeface="Arial" pitchFamily="34" charset="0"/>
              <a:cs typeface="Arial" pitchFamily="34" charset="0"/>
            </a:endParaRPr>
          </a:p>
          <a:p>
            <a:pPr>
              <a:spcBef>
                <a:spcPts val="600"/>
              </a:spcBef>
              <a:spcAft>
                <a:spcPts val="600"/>
              </a:spcAft>
              <a:defRPr/>
            </a:pPr>
            <a:r>
              <a:rPr lang="it-IT" sz="2000" dirty="0">
                <a:solidFill>
                  <a:srgbClr val="071B50"/>
                </a:solidFill>
                <a:latin typeface="Arial" pitchFamily="34" charset="0"/>
                <a:cs typeface="Arial" pitchFamily="34" charset="0"/>
              </a:rPr>
              <a:t>Ciò richiede un congruo periodo di tempo onde non pregiudicare gli equilibri gestionali ed economici in atto. A tal proposito è consigliabile che il processo di conversione riguardi inizialmente solo una parte della SAU.</a:t>
            </a:r>
          </a:p>
          <a:p>
            <a:pPr>
              <a:spcBef>
                <a:spcPts val="600"/>
              </a:spcBef>
              <a:spcAft>
                <a:spcPts val="600"/>
              </a:spcAft>
              <a:defRPr/>
            </a:pPr>
            <a:endParaRPr lang="it-IT" sz="2000" dirty="0">
              <a:solidFill>
                <a:srgbClr val="071B50"/>
              </a:solidFill>
              <a:latin typeface="Arial" pitchFamily="34" charset="0"/>
              <a:cs typeface="Arial" pitchFamily="34" charset="0"/>
            </a:endParaRPr>
          </a:p>
          <a:p>
            <a:pPr>
              <a:spcBef>
                <a:spcPts val="600"/>
              </a:spcBef>
              <a:spcAft>
                <a:spcPts val="600"/>
              </a:spcAft>
              <a:defRPr/>
            </a:pPr>
            <a:r>
              <a:rPr lang="it-IT" sz="2000" dirty="0">
                <a:solidFill>
                  <a:srgbClr val="071B50"/>
                </a:solidFill>
                <a:latin typeface="Arial" pitchFamily="34" charset="0"/>
                <a:cs typeface="Arial" pitchFamily="34" charset="0"/>
              </a:rPr>
              <a:t>Idealmente si possono identificare quattro fasi successive:</a:t>
            </a:r>
          </a:p>
          <a:p>
            <a:pPr algn="just">
              <a:spcBef>
                <a:spcPts val="600"/>
              </a:spcBef>
              <a:spcAft>
                <a:spcPts val="600"/>
              </a:spcAft>
              <a:defRPr/>
            </a:pPr>
            <a:endParaRPr lang="it-IT" sz="1600" dirty="0">
              <a:solidFill>
                <a:srgbClr val="071B50"/>
              </a:solidFill>
              <a:latin typeface="Trebuchet MS" pitchFamily="34" charset="0"/>
            </a:endParaRPr>
          </a:p>
        </p:txBody>
      </p:sp>
    </p:spTree>
    <p:extLst>
      <p:ext uri="{BB962C8B-B14F-4D97-AF65-F5344CB8AC3E}">
        <p14:creationId xmlns:p14="http://schemas.microsoft.com/office/powerpoint/2010/main" xmlns="" val="3804279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ttangolo arrotondato 3"/>
          <p:cNvSpPr>
            <a:spLocks noChangeArrowheads="1"/>
          </p:cNvSpPr>
          <p:nvPr/>
        </p:nvSpPr>
        <p:spPr bwMode="auto">
          <a:xfrm>
            <a:off x="755650" y="2060575"/>
            <a:ext cx="1368425" cy="510778"/>
          </a:xfrm>
          <a:prstGeom prst="roundRect">
            <a:avLst>
              <a:gd name="adj" fmla="val 16667"/>
            </a:avLst>
          </a:prstGeom>
          <a:solidFill>
            <a:srgbClr val="F79646"/>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wrap="square">
            <a:spAutoFit/>
          </a:bodyPr>
          <a:lstStyle/>
          <a:p>
            <a:pPr marL="457200" indent="-457200" algn="ctr" eaLnBrk="1" fontAlgn="auto" hangingPunct="1">
              <a:lnSpc>
                <a:spcPct val="150000"/>
              </a:lnSpc>
              <a:spcBef>
                <a:spcPts val="0"/>
              </a:spcBef>
              <a:spcAft>
                <a:spcPts val="0"/>
              </a:spcAft>
            </a:pPr>
            <a:r>
              <a:rPr lang="it-IT" sz="1600" b="1" kern="0">
                <a:solidFill>
                  <a:sysClr val="window" lastClr="FFFFFF"/>
                </a:solidFill>
                <a:latin typeface="Arial" pitchFamily="34" charset="0"/>
                <a:ea typeface="+mn-ea"/>
                <a:cs typeface="Arial" pitchFamily="34" charset="0"/>
              </a:rPr>
              <a:t>Prima fase</a:t>
            </a:r>
          </a:p>
        </p:txBody>
      </p:sp>
      <p:sp>
        <p:nvSpPr>
          <p:cNvPr id="52227" name="Rettangolo 4"/>
          <p:cNvSpPr>
            <a:spLocks noChangeArrowheads="1"/>
          </p:cNvSpPr>
          <p:nvPr/>
        </p:nvSpPr>
        <p:spPr bwMode="auto">
          <a:xfrm>
            <a:off x="3132138" y="980728"/>
            <a:ext cx="5040262" cy="461665"/>
          </a:xfrm>
          <a:prstGeom prst="rect">
            <a:avLst/>
          </a:prstGeom>
          <a:solidFill>
            <a:srgbClr val="9BBB59"/>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wrap="square" anchor="ctr" anchorCtr="1">
            <a:spAutoFit/>
          </a:bodyPr>
          <a:lstStyle/>
          <a:p>
            <a:pPr marL="457200" indent="-457200" algn="ctr" eaLnBrk="1" fontAlgn="auto" hangingPunct="1">
              <a:lnSpc>
                <a:spcPct val="150000"/>
              </a:lnSpc>
              <a:spcBef>
                <a:spcPts val="0"/>
              </a:spcBef>
              <a:spcAft>
                <a:spcPts val="0"/>
              </a:spcAft>
            </a:pPr>
            <a:r>
              <a:rPr lang="it-IT" sz="1600" b="1" kern="0">
                <a:solidFill>
                  <a:sysClr val="window" lastClr="FFFFFF"/>
                </a:solidFill>
                <a:latin typeface="Arial" pitchFamily="34" charset="0"/>
                <a:ea typeface="+mn-ea"/>
                <a:cs typeface="Arial" pitchFamily="34" charset="0"/>
              </a:rPr>
              <a:t>Applicare minima lavorazione o semina su sodo</a:t>
            </a:r>
          </a:p>
        </p:txBody>
      </p:sp>
      <p:sp>
        <p:nvSpPr>
          <p:cNvPr id="52228" name="Rettangolo 5"/>
          <p:cNvSpPr>
            <a:spLocks noChangeArrowheads="1"/>
          </p:cNvSpPr>
          <p:nvPr/>
        </p:nvSpPr>
        <p:spPr bwMode="auto">
          <a:xfrm>
            <a:off x="3132138" y="1564035"/>
            <a:ext cx="5040262" cy="461665"/>
          </a:xfrm>
          <a:prstGeom prst="rect">
            <a:avLst/>
          </a:prstGeom>
          <a:solidFill>
            <a:srgbClr val="9BBB59"/>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wrap="square" anchor="ctr" anchorCtr="1">
            <a:spAutoFit/>
          </a:bodyPr>
          <a:lstStyle/>
          <a:p>
            <a:pPr marL="457200" indent="-457200" algn="ctr" eaLnBrk="1" fontAlgn="auto" hangingPunct="1">
              <a:lnSpc>
                <a:spcPct val="150000"/>
              </a:lnSpc>
              <a:spcBef>
                <a:spcPts val="0"/>
              </a:spcBef>
              <a:spcAft>
                <a:spcPts val="0"/>
              </a:spcAft>
            </a:pPr>
            <a:r>
              <a:rPr lang="it-IT" sz="1600" b="1" kern="0" dirty="0">
                <a:solidFill>
                  <a:sysClr val="window" lastClr="FFFFFF"/>
                </a:solidFill>
                <a:latin typeface="Arial" pitchFamily="34" charset="0"/>
                <a:ea typeface="+mn-ea"/>
                <a:cs typeface="Arial" pitchFamily="34" charset="0"/>
              </a:rPr>
              <a:t>Mantenere i residui colturali sul terreno</a:t>
            </a:r>
          </a:p>
        </p:txBody>
      </p:sp>
      <p:sp>
        <p:nvSpPr>
          <p:cNvPr id="52229" name="Rettangolo 6"/>
          <p:cNvSpPr>
            <a:spLocks noChangeArrowheads="1"/>
          </p:cNvSpPr>
          <p:nvPr/>
        </p:nvSpPr>
        <p:spPr bwMode="auto">
          <a:xfrm>
            <a:off x="3132138" y="2147342"/>
            <a:ext cx="5040262" cy="461665"/>
          </a:xfrm>
          <a:prstGeom prst="rect">
            <a:avLst/>
          </a:prstGeom>
          <a:solidFill>
            <a:srgbClr val="9BBB59"/>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wrap="square" anchor="ctr" anchorCtr="1">
            <a:spAutoFit/>
          </a:bodyPr>
          <a:lstStyle/>
          <a:p>
            <a:pPr marL="457200" indent="-457200" algn="ctr" eaLnBrk="1" fontAlgn="auto" hangingPunct="1">
              <a:lnSpc>
                <a:spcPct val="150000"/>
              </a:lnSpc>
              <a:spcBef>
                <a:spcPts val="0"/>
              </a:spcBef>
              <a:spcAft>
                <a:spcPts val="0"/>
              </a:spcAft>
            </a:pPr>
            <a:r>
              <a:rPr lang="it-IT" sz="1600" b="1" kern="0" dirty="0">
                <a:solidFill>
                  <a:sysClr val="window" lastClr="FFFFFF"/>
                </a:solidFill>
                <a:latin typeface="Arial" pitchFamily="34" charset="0"/>
                <a:ea typeface="+mn-ea"/>
                <a:cs typeface="Arial" pitchFamily="34" charset="0"/>
              </a:rPr>
              <a:t>Introdurre colture di copertura (intercalari)</a:t>
            </a:r>
          </a:p>
        </p:txBody>
      </p:sp>
      <p:sp>
        <p:nvSpPr>
          <p:cNvPr id="52230" name="Rettangolo 8"/>
          <p:cNvSpPr>
            <a:spLocks noChangeArrowheads="1"/>
          </p:cNvSpPr>
          <p:nvPr/>
        </p:nvSpPr>
        <p:spPr bwMode="auto">
          <a:xfrm>
            <a:off x="3132138" y="2730649"/>
            <a:ext cx="5040262" cy="461665"/>
          </a:xfrm>
          <a:prstGeom prst="rect">
            <a:avLst/>
          </a:prstGeom>
          <a:solidFill>
            <a:srgbClr val="9BBB59"/>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wrap="square" anchor="ctr" anchorCtr="1">
            <a:spAutoFit/>
          </a:bodyPr>
          <a:lstStyle/>
          <a:p>
            <a:pPr marL="457200" indent="-457200" algn="ctr" eaLnBrk="1" fontAlgn="auto" hangingPunct="1">
              <a:lnSpc>
                <a:spcPct val="150000"/>
              </a:lnSpc>
              <a:spcBef>
                <a:spcPts val="0"/>
              </a:spcBef>
              <a:spcAft>
                <a:spcPts val="0"/>
              </a:spcAft>
            </a:pPr>
            <a:r>
              <a:rPr lang="it-IT" sz="1600" b="1" kern="0" dirty="0">
                <a:solidFill>
                  <a:sysClr val="window" lastClr="FFFFFF"/>
                </a:solidFill>
                <a:latin typeface="Arial" pitchFamily="34" charset="0"/>
                <a:ea typeface="+mn-ea"/>
                <a:cs typeface="Arial" pitchFamily="34" charset="0"/>
              </a:rPr>
              <a:t>Possibili riduzioni nelle rese</a:t>
            </a:r>
          </a:p>
        </p:txBody>
      </p:sp>
      <p:sp>
        <p:nvSpPr>
          <p:cNvPr id="52231" name="Rettangolo arrotondato 9"/>
          <p:cNvSpPr>
            <a:spLocks noChangeArrowheads="1"/>
          </p:cNvSpPr>
          <p:nvPr/>
        </p:nvSpPr>
        <p:spPr bwMode="auto">
          <a:xfrm>
            <a:off x="755650" y="4437063"/>
            <a:ext cx="1728118" cy="510778"/>
          </a:xfrm>
          <a:prstGeom prst="roundRect">
            <a:avLst>
              <a:gd name="adj" fmla="val 16667"/>
            </a:avLst>
          </a:prstGeom>
          <a:solidFill>
            <a:srgbClr val="F79646"/>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wrap="square">
            <a:spAutoFit/>
          </a:bodyPr>
          <a:lstStyle/>
          <a:p>
            <a:pPr marL="457200" indent="-457200" algn="ctr" eaLnBrk="1" fontAlgn="auto" hangingPunct="1">
              <a:lnSpc>
                <a:spcPct val="150000"/>
              </a:lnSpc>
              <a:spcBef>
                <a:spcPts val="0"/>
              </a:spcBef>
              <a:spcAft>
                <a:spcPts val="0"/>
              </a:spcAft>
            </a:pPr>
            <a:r>
              <a:rPr lang="it-IT" sz="1600" b="1" kern="0">
                <a:solidFill>
                  <a:sysClr val="window" lastClr="FFFFFF"/>
                </a:solidFill>
                <a:latin typeface="Arial" pitchFamily="34" charset="0"/>
                <a:ea typeface="+mn-ea"/>
                <a:cs typeface="Arial" pitchFamily="34" charset="0"/>
              </a:rPr>
              <a:t>Seconda  fase</a:t>
            </a:r>
          </a:p>
        </p:txBody>
      </p:sp>
      <p:sp>
        <p:nvSpPr>
          <p:cNvPr id="52232" name="Rettangolo 10"/>
          <p:cNvSpPr>
            <a:spLocks noChangeArrowheads="1"/>
          </p:cNvSpPr>
          <p:nvPr/>
        </p:nvSpPr>
        <p:spPr bwMode="auto">
          <a:xfrm>
            <a:off x="3132138" y="3645024"/>
            <a:ext cx="5040262" cy="461665"/>
          </a:xfrm>
          <a:prstGeom prst="rect">
            <a:avLst/>
          </a:prstGeom>
          <a:solidFill>
            <a:srgbClr val="9BBB59"/>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wrap="square" anchor="ctr" anchorCtr="1">
            <a:spAutoFit/>
          </a:bodyPr>
          <a:lstStyle/>
          <a:p>
            <a:pPr marL="457200" indent="-457200" algn="ctr" eaLnBrk="1" fontAlgn="auto" hangingPunct="1">
              <a:lnSpc>
                <a:spcPct val="150000"/>
              </a:lnSpc>
              <a:spcBef>
                <a:spcPts val="0"/>
              </a:spcBef>
              <a:spcAft>
                <a:spcPts val="0"/>
              </a:spcAft>
            </a:pPr>
            <a:r>
              <a:rPr lang="it-IT" sz="1600" b="1" kern="0" dirty="0">
                <a:solidFill>
                  <a:sysClr val="window" lastClr="FFFFFF"/>
                </a:solidFill>
                <a:latin typeface="Arial" pitchFamily="34" charset="0"/>
                <a:ea typeface="+mn-ea"/>
                <a:cs typeface="Arial" pitchFamily="34" charset="0"/>
              </a:rPr>
              <a:t>Aumenta la sostanza organica nel suolo</a:t>
            </a:r>
          </a:p>
        </p:txBody>
      </p:sp>
      <p:sp>
        <p:nvSpPr>
          <p:cNvPr id="52233" name="Rettangolo 11"/>
          <p:cNvSpPr>
            <a:spLocks noChangeArrowheads="1"/>
          </p:cNvSpPr>
          <p:nvPr/>
        </p:nvSpPr>
        <p:spPr bwMode="auto">
          <a:xfrm>
            <a:off x="3132138" y="4167082"/>
            <a:ext cx="5040262" cy="461665"/>
          </a:xfrm>
          <a:prstGeom prst="rect">
            <a:avLst/>
          </a:prstGeom>
          <a:solidFill>
            <a:srgbClr val="9BBB59"/>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wrap="square" anchor="ctr" anchorCtr="1">
            <a:spAutoFit/>
          </a:bodyPr>
          <a:lstStyle/>
          <a:p>
            <a:pPr marL="457200" indent="-457200" algn="ctr" eaLnBrk="1" fontAlgn="auto" hangingPunct="1">
              <a:lnSpc>
                <a:spcPct val="150000"/>
              </a:lnSpc>
              <a:spcBef>
                <a:spcPts val="0"/>
              </a:spcBef>
              <a:spcAft>
                <a:spcPts val="0"/>
              </a:spcAft>
            </a:pPr>
            <a:r>
              <a:rPr lang="it-IT" sz="1600" b="1" kern="0">
                <a:solidFill>
                  <a:sysClr val="window" lastClr="FFFFFF"/>
                </a:solidFill>
                <a:latin typeface="Arial" pitchFamily="34" charset="0"/>
                <a:ea typeface="+mn-ea"/>
                <a:cs typeface="Arial" pitchFamily="34" charset="0"/>
              </a:rPr>
              <a:t>Miglioramento della fertilità</a:t>
            </a:r>
          </a:p>
        </p:txBody>
      </p:sp>
      <p:sp>
        <p:nvSpPr>
          <p:cNvPr id="52234" name="Rettangolo 13"/>
          <p:cNvSpPr>
            <a:spLocks noChangeArrowheads="1"/>
          </p:cNvSpPr>
          <p:nvPr/>
        </p:nvSpPr>
        <p:spPr bwMode="auto">
          <a:xfrm>
            <a:off x="3132138" y="4689140"/>
            <a:ext cx="5040262" cy="461665"/>
          </a:xfrm>
          <a:prstGeom prst="rect">
            <a:avLst/>
          </a:prstGeom>
          <a:solidFill>
            <a:srgbClr val="9BBB59"/>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wrap="square" anchor="ctr" anchorCtr="1">
            <a:spAutoFit/>
          </a:bodyPr>
          <a:lstStyle/>
          <a:p>
            <a:pPr marL="457200" indent="-457200" algn="ctr" eaLnBrk="1" fontAlgn="auto" hangingPunct="1">
              <a:lnSpc>
                <a:spcPct val="150000"/>
              </a:lnSpc>
              <a:spcBef>
                <a:spcPts val="0"/>
              </a:spcBef>
              <a:spcAft>
                <a:spcPts val="0"/>
              </a:spcAft>
            </a:pPr>
            <a:r>
              <a:rPr lang="it-IT" sz="1600" b="1" kern="0">
                <a:solidFill>
                  <a:sysClr val="window" lastClr="FFFFFF"/>
                </a:solidFill>
                <a:latin typeface="Arial" pitchFamily="34" charset="0"/>
                <a:ea typeface="+mn-ea"/>
                <a:cs typeface="Arial" pitchFamily="34" charset="0"/>
              </a:rPr>
              <a:t>Miglioramento fisico chimico del suolo</a:t>
            </a:r>
          </a:p>
        </p:txBody>
      </p:sp>
      <p:sp>
        <p:nvSpPr>
          <p:cNvPr id="52235" name="Rettangolo 15"/>
          <p:cNvSpPr>
            <a:spLocks noChangeArrowheads="1"/>
          </p:cNvSpPr>
          <p:nvPr/>
        </p:nvSpPr>
        <p:spPr bwMode="auto">
          <a:xfrm>
            <a:off x="3132138" y="5211198"/>
            <a:ext cx="5040262" cy="461665"/>
          </a:xfrm>
          <a:prstGeom prst="rect">
            <a:avLst/>
          </a:prstGeom>
          <a:solidFill>
            <a:srgbClr val="9BBB59"/>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wrap="square" anchor="ctr" anchorCtr="1">
            <a:spAutoFit/>
          </a:bodyPr>
          <a:lstStyle/>
          <a:p>
            <a:pPr marL="457200" indent="-457200" algn="ctr" eaLnBrk="1" fontAlgn="auto" hangingPunct="1">
              <a:lnSpc>
                <a:spcPct val="150000"/>
              </a:lnSpc>
              <a:spcBef>
                <a:spcPts val="0"/>
              </a:spcBef>
              <a:spcAft>
                <a:spcPts val="0"/>
              </a:spcAft>
            </a:pPr>
            <a:r>
              <a:rPr lang="it-IT" sz="1600" b="1" kern="0">
                <a:solidFill>
                  <a:sysClr val="window" lastClr="FFFFFF"/>
                </a:solidFill>
                <a:latin typeface="Arial" pitchFamily="34" charset="0"/>
                <a:ea typeface="+mn-ea"/>
                <a:cs typeface="Arial" pitchFamily="34" charset="0"/>
              </a:rPr>
              <a:t>Potenziale aumento delle erbe infestanti</a:t>
            </a:r>
          </a:p>
        </p:txBody>
      </p:sp>
      <p:sp>
        <p:nvSpPr>
          <p:cNvPr id="52236" name="Rettangolo 16"/>
          <p:cNvSpPr>
            <a:spLocks noChangeArrowheads="1"/>
          </p:cNvSpPr>
          <p:nvPr/>
        </p:nvSpPr>
        <p:spPr bwMode="auto">
          <a:xfrm>
            <a:off x="3132138" y="5733256"/>
            <a:ext cx="5040262" cy="461665"/>
          </a:xfrm>
          <a:prstGeom prst="rect">
            <a:avLst/>
          </a:prstGeom>
          <a:solidFill>
            <a:srgbClr val="9BBB59"/>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wrap="square" anchor="ctr" anchorCtr="1">
            <a:spAutoFit/>
          </a:bodyPr>
          <a:lstStyle/>
          <a:p>
            <a:pPr marL="457200" indent="-457200" algn="ctr" eaLnBrk="1" fontAlgn="auto" hangingPunct="1">
              <a:lnSpc>
                <a:spcPct val="150000"/>
              </a:lnSpc>
              <a:spcBef>
                <a:spcPts val="0"/>
              </a:spcBef>
              <a:spcAft>
                <a:spcPts val="0"/>
              </a:spcAft>
            </a:pPr>
            <a:r>
              <a:rPr lang="it-IT" sz="1600" b="1" kern="0">
                <a:solidFill>
                  <a:sysClr val="window" lastClr="FFFFFF"/>
                </a:solidFill>
                <a:latin typeface="Arial" pitchFamily="34" charset="0"/>
                <a:ea typeface="+mn-ea"/>
                <a:cs typeface="Arial" pitchFamily="34" charset="0"/>
              </a:rPr>
              <a:t>Potenziale aumento parassiti</a:t>
            </a:r>
          </a:p>
        </p:txBody>
      </p:sp>
      <p:sp>
        <p:nvSpPr>
          <p:cNvPr id="52237" name="Rettangolo 17"/>
          <p:cNvSpPr>
            <a:spLocks noChangeArrowheads="1"/>
          </p:cNvSpPr>
          <p:nvPr/>
        </p:nvSpPr>
        <p:spPr bwMode="auto">
          <a:xfrm>
            <a:off x="250825" y="220663"/>
            <a:ext cx="8353425" cy="523220"/>
          </a:xfrm>
          <a:prstGeom prst="rect">
            <a:avLst/>
          </a:prstGeom>
          <a:noFill/>
          <a:ln w="9525">
            <a:noFill/>
            <a:miter lim="800000"/>
            <a:headEnd/>
            <a:tailEnd/>
          </a:ln>
        </p:spPr>
        <p:txBody>
          <a:bodyPr>
            <a:spAutoFit/>
          </a:bodyPr>
          <a:lstStyle/>
          <a:p>
            <a:pPr marL="358775" indent="-358775"/>
            <a:r>
              <a:rPr lang="it-IT" sz="2800" b="1" dirty="0">
                <a:solidFill>
                  <a:srgbClr val="071B50"/>
                </a:solidFill>
                <a:latin typeface="Trebuchet MS" pitchFamily="34" charset="0"/>
              </a:rPr>
              <a:t>Processo di conversione – Fasi successive</a:t>
            </a:r>
          </a:p>
        </p:txBody>
      </p:sp>
    </p:spTree>
    <p:extLst>
      <p:ext uri="{BB962C8B-B14F-4D97-AF65-F5344CB8AC3E}">
        <p14:creationId xmlns:p14="http://schemas.microsoft.com/office/powerpoint/2010/main" xmlns="" val="359816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231"/>
                                        </p:tgtEl>
                                        <p:attrNameLst>
                                          <p:attrName>style.visibility</p:attrName>
                                        </p:attrNameLst>
                                      </p:cBhvr>
                                      <p:to>
                                        <p:strVal val="visible"/>
                                      </p:to>
                                    </p:set>
                                    <p:anim calcmode="lin" valueType="num">
                                      <p:cBhvr additive="base">
                                        <p:cTn id="7" dur="1000" fill="hold"/>
                                        <p:tgtEl>
                                          <p:spTgt spid="52231"/>
                                        </p:tgtEl>
                                        <p:attrNameLst>
                                          <p:attrName>ppt_x</p:attrName>
                                        </p:attrNameLst>
                                      </p:cBhvr>
                                      <p:tavLst>
                                        <p:tav tm="0">
                                          <p:val>
                                            <p:strVal val="0-#ppt_w/2"/>
                                          </p:val>
                                        </p:tav>
                                        <p:tav tm="100000">
                                          <p:val>
                                            <p:strVal val="#ppt_x"/>
                                          </p:val>
                                        </p:tav>
                                      </p:tavLst>
                                    </p:anim>
                                    <p:anim calcmode="lin" valueType="num">
                                      <p:cBhvr additive="base">
                                        <p:cTn id="8" dur="1000" fill="hold"/>
                                        <p:tgtEl>
                                          <p:spTgt spid="5223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2232"/>
                                        </p:tgtEl>
                                        <p:attrNameLst>
                                          <p:attrName>style.visibility</p:attrName>
                                        </p:attrNameLst>
                                      </p:cBhvr>
                                      <p:to>
                                        <p:strVal val="visible"/>
                                      </p:to>
                                    </p:set>
                                    <p:anim calcmode="lin" valueType="num">
                                      <p:cBhvr additive="base">
                                        <p:cTn id="11" dur="1000" fill="hold"/>
                                        <p:tgtEl>
                                          <p:spTgt spid="52232"/>
                                        </p:tgtEl>
                                        <p:attrNameLst>
                                          <p:attrName>ppt_x</p:attrName>
                                        </p:attrNameLst>
                                      </p:cBhvr>
                                      <p:tavLst>
                                        <p:tav tm="0">
                                          <p:val>
                                            <p:strVal val="0-#ppt_w/2"/>
                                          </p:val>
                                        </p:tav>
                                        <p:tav tm="100000">
                                          <p:val>
                                            <p:strVal val="#ppt_x"/>
                                          </p:val>
                                        </p:tav>
                                      </p:tavLst>
                                    </p:anim>
                                    <p:anim calcmode="lin" valueType="num">
                                      <p:cBhvr additive="base">
                                        <p:cTn id="12" dur="1000" fill="hold"/>
                                        <p:tgtEl>
                                          <p:spTgt spid="5223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2233"/>
                                        </p:tgtEl>
                                        <p:attrNameLst>
                                          <p:attrName>style.visibility</p:attrName>
                                        </p:attrNameLst>
                                      </p:cBhvr>
                                      <p:to>
                                        <p:strVal val="visible"/>
                                      </p:to>
                                    </p:set>
                                    <p:anim calcmode="lin" valueType="num">
                                      <p:cBhvr additive="base">
                                        <p:cTn id="15" dur="1000" fill="hold"/>
                                        <p:tgtEl>
                                          <p:spTgt spid="52233"/>
                                        </p:tgtEl>
                                        <p:attrNameLst>
                                          <p:attrName>ppt_x</p:attrName>
                                        </p:attrNameLst>
                                      </p:cBhvr>
                                      <p:tavLst>
                                        <p:tav tm="0">
                                          <p:val>
                                            <p:strVal val="0-#ppt_w/2"/>
                                          </p:val>
                                        </p:tav>
                                        <p:tav tm="100000">
                                          <p:val>
                                            <p:strVal val="#ppt_x"/>
                                          </p:val>
                                        </p:tav>
                                      </p:tavLst>
                                    </p:anim>
                                    <p:anim calcmode="lin" valueType="num">
                                      <p:cBhvr additive="base">
                                        <p:cTn id="16" dur="1000" fill="hold"/>
                                        <p:tgtEl>
                                          <p:spTgt spid="5223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2234"/>
                                        </p:tgtEl>
                                        <p:attrNameLst>
                                          <p:attrName>style.visibility</p:attrName>
                                        </p:attrNameLst>
                                      </p:cBhvr>
                                      <p:to>
                                        <p:strVal val="visible"/>
                                      </p:to>
                                    </p:set>
                                    <p:anim calcmode="lin" valueType="num">
                                      <p:cBhvr additive="base">
                                        <p:cTn id="19" dur="1000" fill="hold"/>
                                        <p:tgtEl>
                                          <p:spTgt spid="52234"/>
                                        </p:tgtEl>
                                        <p:attrNameLst>
                                          <p:attrName>ppt_x</p:attrName>
                                        </p:attrNameLst>
                                      </p:cBhvr>
                                      <p:tavLst>
                                        <p:tav tm="0">
                                          <p:val>
                                            <p:strVal val="0-#ppt_w/2"/>
                                          </p:val>
                                        </p:tav>
                                        <p:tav tm="100000">
                                          <p:val>
                                            <p:strVal val="#ppt_x"/>
                                          </p:val>
                                        </p:tav>
                                      </p:tavLst>
                                    </p:anim>
                                    <p:anim calcmode="lin" valueType="num">
                                      <p:cBhvr additive="base">
                                        <p:cTn id="20" dur="1000" fill="hold"/>
                                        <p:tgtEl>
                                          <p:spTgt spid="5223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2235"/>
                                        </p:tgtEl>
                                        <p:attrNameLst>
                                          <p:attrName>style.visibility</p:attrName>
                                        </p:attrNameLst>
                                      </p:cBhvr>
                                      <p:to>
                                        <p:strVal val="visible"/>
                                      </p:to>
                                    </p:set>
                                    <p:anim calcmode="lin" valueType="num">
                                      <p:cBhvr additive="base">
                                        <p:cTn id="23" dur="1000" fill="hold"/>
                                        <p:tgtEl>
                                          <p:spTgt spid="52235"/>
                                        </p:tgtEl>
                                        <p:attrNameLst>
                                          <p:attrName>ppt_x</p:attrName>
                                        </p:attrNameLst>
                                      </p:cBhvr>
                                      <p:tavLst>
                                        <p:tav tm="0">
                                          <p:val>
                                            <p:strVal val="0-#ppt_w/2"/>
                                          </p:val>
                                        </p:tav>
                                        <p:tav tm="100000">
                                          <p:val>
                                            <p:strVal val="#ppt_x"/>
                                          </p:val>
                                        </p:tav>
                                      </p:tavLst>
                                    </p:anim>
                                    <p:anim calcmode="lin" valueType="num">
                                      <p:cBhvr additive="base">
                                        <p:cTn id="24" dur="1000" fill="hold"/>
                                        <p:tgtEl>
                                          <p:spTgt spid="5223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2236"/>
                                        </p:tgtEl>
                                        <p:attrNameLst>
                                          <p:attrName>style.visibility</p:attrName>
                                        </p:attrNameLst>
                                      </p:cBhvr>
                                      <p:to>
                                        <p:strVal val="visible"/>
                                      </p:to>
                                    </p:set>
                                    <p:anim calcmode="lin" valueType="num">
                                      <p:cBhvr additive="base">
                                        <p:cTn id="27" dur="1000" fill="hold"/>
                                        <p:tgtEl>
                                          <p:spTgt spid="52236"/>
                                        </p:tgtEl>
                                        <p:attrNameLst>
                                          <p:attrName>ppt_x</p:attrName>
                                        </p:attrNameLst>
                                      </p:cBhvr>
                                      <p:tavLst>
                                        <p:tav tm="0">
                                          <p:val>
                                            <p:strVal val="0-#ppt_w/2"/>
                                          </p:val>
                                        </p:tav>
                                        <p:tav tm="100000">
                                          <p:val>
                                            <p:strVal val="#ppt_x"/>
                                          </p:val>
                                        </p:tav>
                                      </p:tavLst>
                                    </p:anim>
                                    <p:anim calcmode="lin" valueType="num">
                                      <p:cBhvr additive="base">
                                        <p:cTn id="28" dur="1000" fill="hold"/>
                                        <p:tgtEl>
                                          <p:spTgt spid="522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1" grpId="0" animBg="1"/>
      <p:bldP spid="52232" grpId="0" animBg="1"/>
      <p:bldP spid="52233" grpId="0" animBg="1"/>
      <p:bldP spid="52234" grpId="0" animBg="1"/>
      <p:bldP spid="52235" grpId="0" animBg="1"/>
      <p:bldP spid="5223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ttangolo arrotondato 2"/>
          <p:cNvSpPr>
            <a:spLocks noChangeArrowheads="1"/>
          </p:cNvSpPr>
          <p:nvPr/>
        </p:nvSpPr>
        <p:spPr bwMode="auto">
          <a:xfrm>
            <a:off x="755650" y="1471935"/>
            <a:ext cx="1368425" cy="510778"/>
          </a:xfrm>
          <a:prstGeom prst="roundRect">
            <a:avLst>
              <a:gd name="adj" fmla="val 16667"/>
            </a:avLst>
          </a:prstGeom>
          <a:solidFill>
            <a:srgbClr val="F79646"/>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wrap="square">
            <a:spAutoFit/>
          </a:bodyPr>
          <a:lstStyle/>
          <a:p>
            <a:pPr marL="457200" indent="-457200" algn="ctr" eaLnBrk="1" fontAlgn="auto" hangingPunct="1">
              <a:lnSpc>
                <a:spcPct val="150000"/>
              </a:lnSpc>
              <a:spcBef>
                <a:spcPts val="0"/>
              </a:spcBef>
              <a:spcAft>
                <a:spcPts val="0"/>
              </a:spcAft>
            </a:pPr>
            <a:r>
              <a:rPr lang="it-IT" sz="1600" b="1" kern="0" dirty="0">
                <a:solidFill>
                  <a:sysClr val="window" lastClr="FFFFFF"/>
                </a:solidFill>
                <a:latin typeface="Arial" pitchFamily="34" charset="0"/>
                <a:ea typeface="+mn-ea"/>
                <a:cs typeface="Arial" pitchFamily="34" charset="0"/>
              </a:rPr>
              <a:t>Terza fase</a:t>
            </a:r>
          </a:p>
        </p:txBody>
      </p:sp>
      <p:sp>
        <p:nvSpPr>
          <p:cNvPr id="53251" name="Rettangolo 3"/>
          <p:cNvSpPr>
            <a:spLocks noChangeArrowheads="1"/>
          </p:cNvSpPr>
          <p:nvPr/>
        </p:nvSpPr>
        <p:spPr bwMode="auto">
          <a:xfrm>
            <a:off x="3132138" y="1205384"/>
            <a:ext cx="4896246" cy="461665"/>
          </a:xfrm>
          <a:prstGeom prst="rect">
            <a:avLst/>
          </a:prstGeom>
          <a:solidFill>
            <a:srgbClr val="9BBB59"/>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wrap="square" anchor="ctr" anchorCtr="1">
            <a:spAutoFit/>
          </a:bodyPr>
          <a:lstStyle/>
          <a:p>
            <a:pPr marL="457200" indent="-457200" algn="ctr" eaLnBrk="1" fontAlgn="auto" hangingPunct="1">
              <a:lnSpc>
                <a:spcPct val="150000"/>
              </a:lnSpc>
              <a:spcBef>
                <a:spcPts val="0"/>
              </a:spcBef>
              <a:spcAft>
                <a:spcPts val="0"/>
              </a:spcAft>
            </a:pPr>
            <a:r>
              <a:rPr lang="it-IT" sz="1600" b="1" kern="0">
                <a:solidFill>
                  <a:sysClr val="window" lastClr="FFFFFF"/>
                </a:solidFill>
                <a:latin typeface="Arial" pitchFamily="34" charset="0"/>
                <a:ea typeface="+mn-ea"/>
                <a:cs typeface="Arial" pitchFamily="34" charset="0"/>
              </a:rPr>
              <a:t>Introdurre le rotazioni colturali</a:t>
            </a:r>
          </a:p>
        </p:txBody>
      </p:sp>
      <p:sp>
        <p:nvSpPr>
          <p:cNvPr id="53252" name="Rettangolo 4"/>
          <p:cNvSpPr>
            <a:spLocks noChangeArrowheads="1"/>
          </p:cNvSpPr>
          <p:nvPr/>
        </p:nvSpPr>
        <p:spPr bwMode="auto">
          <a:xfrm>
            <a:off x="3132138" y="1823839"/>
            <a:ext cx="4896246" cy="461665"/>
          </a:xfrm>
          <a:prstGeom prst="rect">
            <a:avLst/>
          </a:prstGeom>
          <a:solidFill>
            <a:srgbClr val="9BBB59"/>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wrap="square" anchor="ctr" anchorCtr="1">
            <a:spAutoFit/>
          </a:bodyPr>
          <a:lstStyle/>
          <a:p>
            <a:pPr marL="457200" indent="-457200" algn="ctr" eaLnBrk="1" fontAlgn="auto" hangingPunct="1">
              <a:lnSpc>
                <a:spcPct val="150000"/>
              </a:lnSpc>
              <a:spcBef>
                <a:spcPts val="0"/>
              </a:spcBef>
              <a:spcAft>
                <a:spcPts val="0"/>
              </a:spcAft>
            </a:pPr>
            <a:r>
              <a:rPr lang="it-IT" sz="1600" b="1" kern="0" dirty="0">
                <a:solidFill>
                  <a:sysClr val="window" lastClr="FFFFFF"/>
                </a:solidFill>
                <a:latin typeface="Arial" pitchFamily="34" charset="0"/>
                <a:ea typeface="+mn-ea"/>
                <a:cs typeface="Arial" pitchFamily="34" charset="0"/>
              </a:rPr>
              <a:t>Migliorare le rotazioni colturali</a:t>
            </a:r>
          </a:p>
        </p:txBody>
      </p:sp>
      <p:sp>
        <p:nvSpPr>
          <p:cNvPr id="53253" name="Rettangolo arrotondato 7"/>
          <p:cNvSpPr>
            <a:spLocks noChangeArrowheads="1"/>
          </p:cNvSpPr>
          <p:nvPr/>
        </p:nvSpPr>
        <p:spPr bwMode="auto">
          <a:xfrm>
            <a:off x="755650" y="4107804"/>
            <a:ext cx="1439863" cy="510778"/>
          </a:xfrm>
          <a:prstGeom prst="roundRect">
            <a:avLst>
              <a:gd name="adj" fmla="val 16667"/>
            </a:avLst>
          </a:prstGeom>
          <a:solidFill>
            <a:srgbClr val="F79646"/>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wrap="square">
            <a:spAutoFit/>
          </a:bodyPr>
          <a:lstStyle/>
          <a:p>
            <a:pPr marL="457200" indent="-457200" algn="ctr" eaLnBrk="1" fontAlgn="auto" hangingPunct="1">
              <a:lnSpc>
                <a:spcPct val="150000"/>
              </a:lnSpc>
              <a:spcBef>
                <a:spcPts val="0"/>
              </a:spcBef>
              <a:spcAft>
                <a:spcPts val="0"/>
              </a:spcAft>
            </a:pPr>
            <a:r>
              <a:rPr lang="it-IT" sz="1600" b="1" kern="0" dirty="0">
                <a:solidFill>
                  <a:sysClr val="window" lastClr="FFFFFF"/>
                </a:solidFill>
                <a:latin typeface="Arial" pitchFamily="34" charset="0"/>
                <a:ea typeface="+mn-ea"/>
                <a:cs typeface="Arial" pitchFamily="34" charset="0"/>
              </a:rPr>
              <a:t>Quarta fase</a:t>
            </a:r>
          </a:p>
        </p:txBody>
      </p:sp>
      <p:sp>
        <p:nvSpPr>
          <p:cNvPr id="53254" name="Rettangolo 8"/>
          <p:cNvSpPr>
            <a:spLocks noChangeArrowheads="1"/>
          </p:cNvSpPr>
          <p:nvPr/>
        </p:nvSpPr>
        <p:spPr bwMode="auto">
          <a:xfrm>
            <a:off x="3132138" y="3077592"/>
            <a:ext cx="4896246" cy="461665"/>
          </a:xfrm>
          <a:prstGeom prst="rect">
            <a:avLst/>
          </a:prstGeom>
          <a:solidFill>
            <a:srgbClr val="9BBB59"/>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wrap="square" anchor="ctr" anchorCtr="1">
            <a:spAutoFit/>
          </a:bodyPr>
          <a:lstStyle/>
          <a:p>
            <a:pPr marL="457200" indent="-457200" algn="ctr" eaLnBrk="1" fontAlgn="auto" hangingPunct="1">
              <a:lnSpc>
                <a:spcPct val="150000"/>
              </a:lnSpc>
              <a:spcBef>
                <a:spcPts val="0"/>
              </a:spcBef>
              <a:spcAft>
                <a:spcPts val="0"/>
              </a:spcAft>
            </a:pPr>
            <a:r>
              <a:rPr lang="it-IT" sz="1600" b="1" kern="0" dirty="0">
                <a:solidFill>
                  <a:sysClr val="window" lastClr="FFFFFF"/>
                </a:solidFill>
                <a:latin typeface="Arial" pitchFamily="34" charset="0"/>
                <a:ea typeface="+mn-ea"/>
                <a:cs typeface="Arial" pitchFamily="34" charset="0"/>
              </a:rPr>
              <a:t>Il sistema di produzione raggiunge l’ equilibrio</a:t>
            </a:r>
          </a:p>
        </p:txBody>
      </p:sp>
      <p:sp>
        <p:nvSpPr>
          <p:cNvPr id="53255" name="Rettangolo 10"/>
          <p:cNvSpPr>
            <a:spLocks noChangeArrowheads="1"/>
          </p:cNvSpPr>
          <p:nvPr/>
        </p:nvSpPr>
        <p:spPr bwMode="auto">
          <a:xfrm>
            <a:off x="3132138" y="4250916"/>
            <a:ext cx="4896246" cy="461665"/>
          </a:xfrm>
          <a:prstGeom prst="rect">
            <a:avLst/>
          </a:prstGeom>
          <a:solidFill>
            <a:srgbClr val="9BBB59"/>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wrap="square" anchor="ctr" anchorCtr="1">
            <a:spAutoFit/>
          </a:bodyPr>
          <a:lstStyle/>
          <a:p>
            <a:pPr marL="457200" indent="-457200" algn="ctr" eaLnBrk="1" fontAlgn="auto" hangingPunct="1">
              <a:lnSpc>
                <a:spcPct val="150000"/>
              </a:lnSpc>
              <a:spcBef>
                <a:spcPts val="0"/>
              </a:spcBef>
              <a:spcAft>
                <a:spcPts val="0"/>
              </a:spcAft>
            </a:pPr>
            <a:r>
              <a:rPr lang="it-IT" sz="1600" b="1" kern="0">
                <a:solidFill>
                  <a:sysClr val="window" lastClr="FFFFFF"/>
                </a:solidFill>
                <a:latin typeface="Arial" pitchFamily="34" charset="0"/>
                <a:ea typeface="+mn-ea"/>
                <a:cs typeface="Arial" pitchFamily="34" charset="0"/>
              </a:rPr>
              <a:t>Riduzione fertilizzanti minerali</a:t>
            </a:r>
          </a:p>
        </p:txBody>
      </p:sp>
      <p:sp>
        <p:nvSpPr>
          <p:cNvPr id="53256" name="Rettangolo 11"/>
          <p:cNvSpPr>
            <a:spLocks noChangeArrowheads="1"/>
          </p:cNvSpPr>
          <p:nvPr/>
        </p:nvSpPr>
        <p:spPr bwMode="auto">
          <a:xfrm>
            <a:off x="3132138" y="3664254"/>
            <a:ext cx="4896246" cy="461665"/>
          </a:xfrm>
          <a:prstGeom prst="rect">
            <a:avLst/>
          </a:prstGeom>
          <a:solidFill>
            <a:srgbClr val="9BBB59"/>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wrap="square" anchor="ctr" anchorCtr="1">
            <a:spAutoFit/>
          </a:bodyPr>
          <a:lstStyle/>
          <a:p>
            <a:pPr marL="457200" indent="-457200" algn="ctr" eaLnBrk="1" fontAlgn="auto" hangingPunct="1">
              <a:lnSpc>
                <a:spcPct val="150000"/>
              </a:lnSpc>
              <a:spcBef>
                <a:spcPts val="0"/>
              </a:spcBef>
              <a:spcAft>
                <a:spcPts val="0"/>
              </a:spcAft>
            </a:pPr>
            <a:r>
              <a:rPr lang="it-IT" sz="1600" b="1" kern="0">
                <a:solidFill>
                  <a:sysClr val="window" lastClr="FFFFFF"/>
                </a:solidFill>
                <a:latin typeface="Arial" pitchFamily="34" charset="0"/>
                <a:ea typeface="+mn-ea"/>
                <a:cs typeface="Arial" pitchFamily="34" charset="0"/>
              </a:rPr>
              <a:t>Potenziale miglioramento delle rese</a:t>
            </a:r>
          </a:p>
        </p:txBody>
      </p:sp>
      <p:sp>
        <p:nvSpPr>
          <p:cNvPr id="53257" name="Rettangolo 12"/>
          <p:cNvSpPr>
            <a:spLocks noChangeArrowheads="1"/>
          </p:cNvSpPr>
          <p:nvPr/>
        </p:nvSpPr>
        <p:spPr bwMode="auto">
          <a:xfrm>
            <a:off x="3132138" y="5424239"/>
            <a:ext cx="4896246" cy="461665"/>
          </a:xfrm>
          <a:prstGeom prst="rect">
            <a:avLst/>
          </a:prstGeom>
          <a:solidFill>
            <a:srgbClr val="9BBB59"/>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wrap="square" anchor="ctr" anchorCtr="1">
            <a:spAutoFit/>
          </a:bodyPr>
          <a:lstStyle/>
          <a:p>
            <a:pPr marL="457200" indent="-457200" algn="ctr" eaLnBrk="1" fontAlgn="auto" hangingPunct="1">
              <a:lnSpc>
                <a:spcPct val="150000"/>
              </a:lnSpc>
              <a:spcBef>
                <a:spcPts val="0"/>
              </a:spcBef>
              <a:spcAft>
                <a:spcPts val="0"/>
              </a:spcAft>
            </a:pPr>
            <a:r>
              <a:rPr lang="it-IT" sz="1600" b="1" kern="0">
                <a:solidFill>
                  <a:sysClr val="window" lastClr="FFFFFF"/>
                </a:solidFill>
                <a:latin typeface="Arial" pitchFamily="34" charset="0"/>
                <a:ea typeface="+mn-ea"/>
                <a:cs typeface="Arial" pitchFamily="34" charset="0"/>
              </a:rPr>
              <a:t>Riduzione nell’utilizzo degli antiparassitari</a:t>
            </a:r>
          </a:p>
        </p:txBody>
      </p:sp>
      <p:sp>
        <p:nvSpPr>
          <p:cNvPr id="53258" name="Rettangolo 13"/>
          <p:cNvSpPr>
            <a:spLocks noChangeArrowheads="1"/>
          </p:cNvSpPr>
          <p:nvPr/>
        </p:nvSpPr>
        <p:spPr bwMode="auto">
          <a:xfrm>
            <a:off x="3132138" y="4837578"/>
            <a:ext cx="4896246" cy="461665"/>
          </a:xfrm>
          <a:prstGeom prst="rect">
            <a:avLst/>
          </a:prstGeom>
          <a:solidFill>
            <a:srgbClr val="9BBB59"/>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wrap="square" anchor="ctr" anchorCtr="1">
            <a:spAutoFit/>
          </a:bodyPr>
          <a:lstStyle/>
          <a:p>
            <a:pPr marL="457200" indent="-457200" algn="ctr" eaLnBrk="1" fontAlgn="auto" hangingPunct="1">
              <a:lnSpc>
                <a:spcPct val="150000"/>
              </a:lnSpc>
              <a:spcBef>
                <a:spcPts val="0"/>
              </a:spcBef>
              <a:spcAft>
                <a:spcPts val="0"/>
              </a:spcAft>
            </a:pPr>
            <a:r>
              <a:rPr lang="it-IT" sz="1600" b="1" kern="0">
                <a:solidFill>
                  <a:sysClr val="window" lastClr="FFFFFF"/>
                </a:solidFill>
                <a:latin typeface="Arial" pitchFamily="34" charset="0"/>
                <a:ea typeface="+mn-ea"/>
                <a:cs typeface="Arial" pitchFamily="34" charset="0"/>
              </a:rPr>
              <a:t>Riduzione nell’utilizzo erbicidi</a:t>
            </a:r>
          </a:p>
        </p:txBody>
      </p:sp>
      <p:sp>
        <p:nvSpPr>
          <p:cNvPr id="53259" name="Rettangolo 14"/>
          <p:cNvSpPr>
            <a:spLocks noChangeArrowheads="1"/>
          </p:cNvSpPr>
          <p:nvPr/>
        </p:nvSpPr>
        <p:spPr bwMode="auto">
          <a:xfrm>
            <a:off x="250825" y="220663"/>
            <a:ext cx="8353425" cy="523220"/>
          </a:xfrm>
          <a:prstGeom prst="rect">
            <a:avLst/>
          </a:prstGeom>
          <a:noFill/>
          <a:ln w="9525">
            <a:noFill/>
            <a:miter lim="800000"/>
            <a:headEnd/>
            <a:tailEnd/>
          </a:ln>
        </p:spPr>
        <p:txBody>
          <a:bodyPr>
            <a:spAutoFit/>
          </a:bodyPr>
          <a:lstStyle/>
          <a:p>
            <a:pPr marL="358775" indent="-358775"/>
            <a:r>
              <a:rPr lang="it-IT" sz="2800" b="1" dirty="0">
                <a:solidFill>
                  <a:srgbClr val="071B50"/>
                </a:solidFill>
                <a:latin typeface="Trebuchet MS" pitchFamily="34" charset="0"/>
              </a:rPr>
              <a:t>Processo di conversione – Fasi successive</a:t>
            </a:r>
          </a:p>
        </p:txBody>
      </p:sp>
    </p:spTree>
    <p:extLst>
      <p:ext uri="{BB962C8B-B14F-4D97-AF65-F5344CB8AC3E}">
        <p14:creationId xmlns:p14="http://schemas.microsoft.com/office/powerpoint/2010/main" xmlns="" val="346550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3253"/>
                                        </p:tgtEl>
                                        <p:attrNameLst>
                                          <p:attrName>style.visibility</p:attrName>
                                        </p:attrNameLst>
                                      </p:cBhvr>
                                      <p:to>
                                        <p:strVal val="visible"/>
                                      </p:to>
                                    </p:set>
                                    <p:anim calcmode="lin" valueType="num">
                                      <p:cBhvr additive="base">
                                        <p:cTn id="7" dur="1000" fill="hold"/>
                                        <p:tgtEl>
                                          <p:spTgt spid="53253"/>
                                        </p:tgtEl>
                                        <p:attrNameLst>
                                          <p:attrName>ppt_x</p:attrName>
                                        </p:attrNameLst>
                                      </p:cBhvr>
                                      <p:tavLst>
                                        <p:tav tm="0">
                                          <p:val>
                                            <p:strVal val="0-#ppt_w/2"/>
                                          </p:val>
                                        </p:tav>
                                        <p:tav tm="100000">
                                          <p:val>
                                            <p:strVal val="#ppt_x"/>
                                          </p:val>
                                        </p:tav>
                                      </p:tavLst>
                                    </p:anim>
                                    <p:anim calcmode="lin" valueType="num">
                                      <p:cBhvr additive="base">
                                        <p:cTn id="8" dur="1000" fill="hold"/>
                                        <p:tgtEl>
                                          <p:spTgt spid="5325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3254"/>
                                        </p:tgtEl>
                                        <p:attrNameLst>
                                          <p:attrName>style.visibility</p:attrName>
                                        </p:attrNameLst>
                                      </p:cBhvr>
                                      <p:to>
                                        <p:strVal val="visible"/>
                                      </p:to>
                                    </p:set>
                                    <p:anim calcmode="lin" valueType="num">
                                      <p:cBhvr additive="base">
                                        <p:cTn id="11" dur="1000" fill="hold"/>
                                        <p:tgtEl>
                                          <p:spTgt spid="53254"/>
                                        </p:tgtEl>
                                        <p:attrNameLst>
                                          <p:attrName>ppt_x</p:attrName>
                                        </p:attrNameLst>
                                      </p:cBhvr>
                                      <p:tavLst>
                                        <p:tav tm="0">
                                          <p:val>
                                            <p:strVal val="0-#ppt_w/2"/>
                                          </p:val>
                                        </p:tav>
                                        <p:tav tm="100000">
                                          <p:val>
                                            <p:strVal val="#ppt_x"/>
                                          </p:val>
                                        </p:tav>
                                      </p:tavLst>
                                    </p:anim>
                                    <p:anim calcmode="lin" valueType="num">
                                      <p:cBhvr additive="base">
                                        <p:cTn id="12" dur="1000" fill="hold"/>
                                        <p:tgtEl>
                                          <p:spTgt spid="5325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3255"/>
                                        </p:tgtEl>
                                        <p:attrNameLst>
                                          <p:attrName>style.visibility</p:attrName>
                                        </p:attrNameLst>
                                      </p:cBhvr>
                                      <p:to>
                                        <p:strVal val="visible"/>
                                      </p:to>
                                    </p:set>
                                    <p:anim calcmode="lin" valueType="num">
                                      <p:cBhvr additive="base">
                                        <p:cTn id="15" dur="1000" fill="hold"/>
                                        <p:tgtEl>
                                          <p:spTgt spid="53255"/>
                                        </p:tgtEl>
                                        <p:attrNameLst>
                                          <p:attrName>ppt_x</p:attrName>
                                        </p:attrNameLst>
                                      </p:cBhvr>
                                      <p:tavLst>
                                        <p:tav tm="0">
                                          <p:val>
                                            <p:strVal val="0-#ppt_w/2"/>
                                          </p:val>
                                        </p:tav>
                                        <p:tav tm="100000">
                                          <p:val>
                                            <p:strVal val="#ppt_x"/>
                                          </p:val>
                                        </p:tav>
                                      </p:tavLst>
                                    </p:anim>
                                    <p:anim calcmode="lin" valueType="num">
                                      <p:cBhvr additive="base">
                                        <p:cTn id="16" dur="1000" fill="hold"/>
                                        <p:tgtEl>
                                          <p:spTgt spid="5325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3256"/>
                                        </p:tgtEl>
                                        <p:attrNameLst>
                                          <p:attrName>style.visibility</p:attrName>
                                        </p:attrNameLst>
                                      </p:cBhvr>
                                      <p:to>
                                        <p:strVal val="visible"/>
                                      </p:to>
                                    </p:set>
                                    <p:anim calcmode="lin" valueType="num">
                                      <p:cBhvr additive="base">
                                        <p:cTn id="19" dur="1000" fill="hold"/>
                                        <p:tgtEl>
                                          <p:spTgt spid="53256"/>
                                        </p:tgtEl>
                                        <p:attrNameLst>
                                          <p:attrName>ppt_x</p:attrName>
                                        </p:attrNameLst>
                                      </p:cBhvr>
                                      <p:tavLst>
                                        <p:tav tm="0">
                                          <p:val>
                                            <p:strVal val="0-#ppt_w/2"/>
                                          </p:val>
                                        </p:tav>
                                        <p:tav tm="100000">
                                          <p:val>
                                            <p:strVal val="#ppt_x"/>
                                          </p:val>
                                        </p:tav>
                                      </p:tavLst>
                                    </p:anim>
                                    <p:anim calcmode="lin" valueType="num">
                                      <p:cBhvr additive="base">
                                        <p:cTn id="20" dur="1000" fill="hold"/>
                                        <p:tgtEl>
                                          <p:spTgt spid="5325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3257"/>
                                        </p:tgtEl>
                                        <p:attrNameLst>
                                          <p:attrName>style.visibility</p:attrName>
                                        </p:attrNameLst>
                                      </p:cBhvr>
                                      <p:to>
                                        <p:strVal val="visible"/>
                                      </p:to>
                                    </p:set>
                                    <p:anim calcmode="lin" valueType="num">
                                      <p:cBhvr additive="base">
                                        <p:cTn id="23" dur="1000" fill="hold"/>
                                        <p:tgtEl>
                                          <p:spTgt spid="53257"/>
                                        </p:tgtEl>
                                        <p:attrNameLst>
                                          <p:attrName>ppt_x</p:attrName>
                                        </p:attrNameLst>
                                      </p:cBhvr>
                                      <p:tavLst>
                                        <p:tav tm="0">
                                          <p:val>
                                            <p:strVal val="0-#ppt_w/2"/>
                                          </p:val>
                                        </p:tav>
                                        <p:tav tm="100000">
                                          <p:val>
                                            <p:strVal val="#ppt_x"/>
                                          </p:val>
                                        </p:tav>
                                      </p:tavLst>
                                    </p:anim>
                                    <p:anim calcmode="lin" valueType="num">
                                      <p:cBhvr additive="base">
                                        <p:cTn id="24" dur="1000" fill="hold"/>
                                        <p:tgtEl>
                                          <p:spTgt spid="5325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3258"/>
                                        </p:tgtEl>
                                        <p:attrNameLst>
                                          <p:attrName>style.visibility</p:attrName>
                                        </p:attrNameLst>
                                      </p:cBhvr>
                                      <p:to>
                                        <p:strVal val="visible"/>
                                      </p:to>
                                    </p:set>
                                    <p:anim calcmode="lin" valueType="num">
                                      <p:cBhvr additive="base">
                                        <p:cTn id="27" dur="1000" fill="hold"/>
                                        <p:tgtEl>
                                          <p:spTgt spid="53258"/>
                                        </p:tgtEl>
                                        <p:attrNameLst>
                                          <p:attrName>ppt_x</p:attrName>
                                        </p:attrNameLst>
                                      </p:cBhvr>
                                      <p:tavLst>
                                        <p:tav tm="0">
                                          <p:val>
                                            <p:strVal val="0-#ppt_w/2"/>
                                          </p:val>
                                        </p:tav>
                                        <p:tav tm="100000">
                                          <p:val>
                                            <p:strVal val="#ppt_x"/>
                                          </p:val>
                                        </p:tav>
                                      </p:tavLst>
                                    </p:anim>
                                    <p:anim calcmode="lin" valueType="num">
                                      <p:cBhvr additive="base">
                                        <p:cTn id="28" dur="1000" fill="hold"/>
                                        <p:tgtEl>
                                          <p:spTgt spid="532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animBg="1"/>
      <p:bldP spid="53254" grpId="0" animBg="1"/>
      <p:bldP spid="53255" grpId="0" animBg="1"/>
      <p:bldP spid="53256" grpId="0" animBg="1"/>
      <p:bldP spid="53257" grpId="0" animBg="1"/>
      <p:bldP spid="5325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afico 6"/>
          <p:cNvGraphicFramePr/>
          <p:nvPr>
            <p:extLst>
              <p:ext uri="{D42A27DB-BD31-4B8C-83A1-F6EECF244321}">
                <p14:modId xmlns:p14="http://schemas.microsoft.com/office/powerpoint/2010/main" xmlns="" val="3322544739"/>
              </p:ext>
            </p:extLst>
          </p:nvPr>
        </p:nvGraphicFramePr>
        <p:xfrm>
          <a:off x="395536" y="980728"/>
          <a:ext cx="8390185" cy="4336355"/>
        </p:xfrm>
        <a:graphic>
          <a:graphicData uri="http://schemas.openxmlformats.org/drawingml/2006/chart">
            <c:chart xmlns:c="http://schemas.openxmlformats.org/drawingml/2006/chart" xmlns:r="http://schemas.openxmlformats.org/officeDocument/2006/relationships" r:id="rId3"/>
          </a:graphicData>
        </a:graphic>
      </p:graphicFrame>
      <p:sp>
        <p:nvSpPr>
          <p:cNvPr id="8" name="CasellaDiTesto 4"/>
          <p:cNvSpPr txBox="1"/>
          <p:nvPr/>
        </p:nvSpPr>
        <p:spPr>
          <a:xfrm>
            <a:off x="179513" y="5373216"/>
            <a:ext cx="8424738" cy="461665"/>
          </a:xfrm>
          <a:prstGeom prst="rect">
            <a:avLst/>
          </a:prstGeom>
          <a:solidFill>
            <a:srgbClr val="9BBB59"/>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vert="horz" lIns="91440" tIns="45720" rIns="91440" bIns="45720" rtlCol="0">
            <a:spAutoFit/>
          </a:bodyPr>
          <a:lstStyle>
            <a:defPPr>
              <a:defRPr lang="it-IT"/>
            </a:defPPr>
            <a:lvl1pPr marL="0" marR="0" lvl="0" indent="0" algn="ctr" defTabSz="914400" eaLnBrk="1" fontAlgn="auto" latinLnBrk="0" hangingPunct="1">
              <a:lnSpc>
                <a:spcPct val="100000"/>
              </a:lnSpc>
              <a:spcBef>
                <a:spcPct val="20000"/>
              </a:spcBef>
              <a:spcAft>
                <a:spcPts val="0"/>
              </a:spcAft>
              <a:buClrTx/>
              <a:buSzTx/>
              <a:buFont typeface="Arial" pitchFamily="34" charset="0"/>
              <a:buNone/>
              <a:tabLst/>
              <a:defRPr kumimoji="0" sz="3200" b="0" i="0" u="none" strike="noStrike" cap="none" spc="0" normalizeH="0" baseline="0">
                <a:ln>
                  <a:noFill/>
                </a:ln>
                <a:solidFill>
                  <a:sysClr val="window" lastClr="FFFFFF"/>
                </a:solidFill>
                <a:effectLst/>
                <a:uLnTx/>
                <a:uFillTx/>
                <a:latin typeface="Arial" pitchFamily="34" charset="0"/>
                <a:ea typeface="+mn-ea"/>
                <a:cs typeface="Arial" pitchFamily="34" charset="0"/>
              </a:defRPr>
            </a:lvl1pPr>
            <a:lvl2pPr indent="0" algn="ctr" defTabSz="914400" eaLnBrk="1" latinLnBrk="0" hangingPunct="1">
              <a:spcBef>
                <a:spcPct val="20000"/>
              </a:spcBef>
              <a:buFont typeface="Arial" pitchFamily="34" charset="0"/>
              <a:buNone/>
              <a:defRPr sz="2800">
                <a:solidFill>
                  <a:schemeClr val="tx1">
                    <a:tint val="75000"/>
                  </a:schemeClr>
                </a:solidFill>
                <a:latin typeface="+mn-lt"/>
                <a:ea typeface="+mn-ea"/>
              </a:defRPr>
            </a:lvl2pPr>
            <a:lvl3pPr indent="0" algn="ctr" defTabSz="914400" eaLnBrk="1" latinLnBrk="0" hangingPunct="1">
              <a:spcBef>
                <a:spcPct val="20000"/>
              </a:spcBef>
              <a:buFont typeface="Arial" pitchFamily="34" charset="0"/>
              <a:buNone/>
              <a:defRPr sz="2400">
                <a:solidFill>
                  <a:schemeClr val="tx1">
                    <a:tint val="75000"/>
                  </a:schemeClr>
                </a:solidFill>
                <a:latin typeface="+mn-lt"/>
                <a:ea typeface="+mn-ea"/>
              </a:defRPr>
            </a:lvl3pPr>
            <a:lvl4pPr indent="0" algn="ctr" defTabSz="914400" eaLnBrk="1" latinLnBrk="0" hangingPunct="1">
              <a:spcBef>
                <a:spcPct val="20000"/>
              </a:spcBef>
              <a:buFont typeface="Arial" pitchFamily="34" charset="0"/>
              <a:buNone/>
              <a:defRPr>
                <a:solidFill>
                  <a:schemeClr val="tx1">
                    <a:tint val="75000"/>
                  </a:schemeClr>
                </a:solidFill>
                <a:latin typeface="+mn-lt"/>
                <a:ea typeface="+mn-ea"/>
              </a:defRPr>
            </a:lvl4pPr>
            <a:lvl5pPr indent="0" algn="ctr" defTabSz="914400" eaLnBrk="1" latinLnBrk="0" hangingPunct="1">
              <a:spcBef>
                <a:spcPct val="20000"/>
              </a:spcBef>
              <a:buFont typeface="Arial" pitchFamily="34" charset="0"/>
              <a:buNone/>
              <a:defRPr>
                <a:solidFill>
                  <a:schemeClr val="tx1">
                    <a:tint val="75000"/>
                  </a:schemeClr>
                </a:solidFill>
                <a:latin typeface="+mn-lt"/>
                <a:ea typeface="+mn-ea"/>
              </a:defRPr>
            </a:lvl5pPr>
            <a:lvl6pPr indent="0" algn="ctr">
              <a:spcBef>
                <a:spcPct val="20000"/>
              </a:spcBef>
              <a:buFont typeface="Arial" pitchFamily="34" charset="0"/>
              <a:buNone/>
              <a:defRPr>
                <a:solidFill>
                  <a:schemeClr val="tx1">
                    <a:tint val="75000"/>
                  </a:schemeClr>
                </a:solidFill>
                <a:latin typeface="+mn-lt"/>
                <a:ea typeface="+mn-ea"/>
              </a:defRPr>
            </a:lvl6pPr>
            <a:lvl7pPr indent="0" algn="ctr">
              <a:spcBef>
                <a:spcPct val="20000"/>
              </a:spcBef>
              <a:buFont typeface="Arial" pitchFamily="34" charset="0"/>
              <a:buNone/>
              <a:defRPr>
                <a:solidFill>
                  <a:schemeClr val="tx1">
                    <a:tint val="75000"/>
                  </a:schemeClr>
                </a:solidFill>
                <a:latin typeface="+mn-lt"/>
                <a:ea typeface="+mn-ea"/>
              </a:defRPr>
            </a:lvl7pPr>
            <a:lvl8pPr indent="0" algn="ctr">
              <a:spcBef>
                <a:spcPct val="20000"/>
              </a:spcBef>
              <a:buFont typeface="Arial" pitchFamily="34" charset="0"/>
              <a:buNone/>
              <a:defRPr>
                <a:solidFill>
                  <a:schemeClr val="tx1">
                    <a:tint val="75000"/>
                  </a:schemeClr>
                </a:solidFill>
                <a:latin typeface="+mn-lt"/>
                <a:ea typeface="+mn-ea"/>
              </a:defRPr>
            </a:lvl8pPr>
            <a:lvl9pPr indent="0" algn="ctr">
              <a:spcBef>
                <a:spcPct val="20000"/>
              </a:spcBef>
              <a:buFont typeface="Arial" pitchFamily="34" charset="0"/>
              <a:buNone/>
              <a:defRPr>
                <a:solidFill>
                  <a:schemeClr val="tx1">
                    <a:tint val="75000"/>
                  </a:schemeClr>
                </a:solidFill>
                <a:latin typeface="+mn-lt"/>
                <a:ea typeface="+mn-ea"/>
              </a:defRPr>
            </a:lvl9pPr>
          </a:lstStyle>
          <a:p>
            <a:r>
              <a:rPr lang="it-IT" sz="2400" dirty="0"/>
              <a:t>La riduzione di produzione è del 13% in MT e del 23% in SS</a:t>
            </a:r>
          </a:p>
        </p:txBody>
      </p:sp>
      <p:sp>
        <p:nvSpPr>
          <p:cNvPr id="59396" name="Titolo 1"/>
          <p:cNvSpPr>
            <a:spLocks/>
          </p:cNvSpPr>
          <p:nvPr/>
        </p:nvSpPr>
        <p:spPr bwMode="auto">
          <a:xfrm>
            <a:off x="107950" y="214313"/>
            <a:ext cx="8208466" cy="571500"/>
          </a:xfrm>
          <a:prstGeom prst="rect">
            <a:avLst/>
          </a:prstGeom>
          <a:noFill/>
          <a:ln w="9525">
            <a:noFill/>
            <a:miter lim="800000"/>
            <a:headEnd/>
            <a:tailEnd/>
          </a:ln>
        </p:spPr>
        <p:txBody>
          <a:bodyPr anchor="ctr"/>
          <a:lstStyle/>
          <a:p>
            <a:r>
              <a:rPr lang="it-IT" sz="2800" b="1" dirty="0">
                <a:solidFill>
                  <a:srgbClr val="071B50"/>
                </a:solidFill>
                <a:latin typeface="Trebuchet MS" pitchFamily="34" charset="0"/>
              </a:rPr>
              <a:t>Sistemi conservativi – Produzioni m</a:t>
            </a:r>
            <a:r>
              <a:rPr lang="it-IT" sz="2800" b="1" dirty="0" smtClean="0">
                <a:solidFill>
                  <a:srgbClr val="071B50"/>
                </a:solidFill>
                <a:latin typeface="Trebuchet MS" pitchFamily="34" charset="0"/>
              </a:rPr>
              <a:t>ais granella</a:t>
            </a:r>
            <a:endParaRPr lang="it-IT" sz="2800" b="1" dirty="0">
              <a:solidFill>
                <a:srgbClr val="071B50"/>
              </a:solidFill>
              <a:latin typeface="Trebuchet MS" pitchFamily="34" charset="0"/>
            </a:endParaRPr>
          </a:p>
        </p:txBody>
      </p:sp>
      <p:sp>
        <p:nvSpPr>
          <p:cNvPr id="5" name="CasellaDiTesto 4"/>
          <p:cNvSpPr txBox="1"/>
          <p:nvPr/>
        </p:nvSpPr>
        <p:spPr>
          <a:xfrm>
            <a:off x="323528" y="5898758"/>
            <a:ext cx="5400600" cy="338554"/>
          </a:xfrm>
          <a:prstGeom prst="rect">
            <a:avLst/>
          </a:prstGeom>
          <a:noFill/>
        </p:spPr>
        <p:txBody>
          <a:bodyPr wrap="square" rtlCol="0">
            <a:spAutoFit/>
          </a:bodyPr>
          <a:lstStyle/>
          <a:p>
            <a:r>
              <a:rPr lang="it-IT" sz="1600" dirty="0" smtClean="0">
                <a:solidFill>
                  <a:srgbClr val="071B50"/>
                </a:solidFill>
              </a:rPr>
              <a:t>Fonte: sperimentazioni </a:t>
            </a:r>
            <a:r>
              <a:rPr lang="it-IT" sz="1600" dirty="0" err="1" smtClean="0">
                <a:solidFill>
                  <a:srgbClr val="071B50"/>
                </a:solidFill>
              </a:rPr>
              <a:t>Di.Pro.Ve</a:t>
            </a:r>
            <a:r>
              <a:rPr lang="it-IT" sz="1600" dirty="0" smtClean="0">
                <a:solidFill>
                  <a:srgbClr val="071B50"/>
                </a:solidFill>
              </a:rPr>
              <a:t> </a:t>
            </a:r>
            <a:endParaRPr lang="it-IT" sz="1600" dirty="0">
              <a:solidFill>
                <a:srgbClr val="071B50"/>
              </a:solidFill>
            </a:endParaRPr>
          </a:p>
        </p:txBody>
      </p:sp>
      <p:sp>
        <p:nvSpPr>
          <p:cNvPr id="2" name="Freccia in giù 1"/>
          <p:cNvSpPr/>
          <p:nvPr/>
        </p:nvSpPr>
        <p:spPr bwMode="auto">
          <a:xfrm rot="14989481">
            <a:off x="2969492" y="1672804"/>
            <a:ext cx="241133" cy="3069028"/>
          </a:xfrm>
          <a:prstGeom prst="downArrow">
            <a:avLst/>
          </a:prstGeom>
          <a:solidFill>
            <a:srgbClr val="FF505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0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extLst>
      <p:ext uri="{BB962C8B-B14F-4D97-AF65-F5344CB8AC3E}">
        <p14:creationId xmlns:p14="http://schemas.microsoft.com/office/powerpoint/2010/main" xmlns="" val="200785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sellaDiTesto 4"/>
          <p:cNvSpPr txBox="1"/>
          <p:nvPr/>
        </p:nvSpPr>
        <p:spPr>
          <a:xfrm>
            <a:off x="107950" y="5373216"/>
            <a:ext cx="8712521" cy="400110"/>
          </a:xfrm>
          <a:prstGeom prst="rect">
            <a:avLst/>
          </a:prstGeom>
          <a:solidFill>
            <a:srgbClr val="9BBB59"/>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vert="horz" wrap="square" lIns="91440" tIns="45720" rIns="91440" bIns="45720" rtlCol="0">
            <a:spAutoFit/>
          </a:bodyPr>
          <a:lstStyle>
            <a:defPPr>
              <a:defRPr lang="it-IT"/>
            </a:defPPr>
            <a:lvl1pPr marL="0" marR="0" lvl="0" indent="0" algn="ctr" defTabSz="914400" eaLnBrk="1" fontAlgn="auto" latinLnBrk="0" hangingPunct="1">
              <a:lnSpc>
                <a:spcPct val="100000"/>
              </a:lnSpc>
              <a:spcBef>
                <a:spcPct val="20000"/>
              </a:spcBef>
              <a:spcAft>
                <a:spcPts val="0"/>
              </a:spcAft>
              <a:buClrTx/>
              <a:buSzTx/>
              <a:buFont typeface="Arial" pitchFamily="34" charset="0"/>
              <a:buNone/>
              <a:tabLst/>
              <a:defRPr kumimoji="0" sz="3200" b="0" i="0" u="none" strike="noStrike" cap="none" spc="0" normalizeH="0" baseline="0">
                <a:ln>
                  <a:noFill/>
                </a:ln>
                <a:solidFill>
                  <a:sysClr val="window" lastClr="FFFFFF"/>
                </a:solidFill>
                <a:effectLst/>
                <a:uLnTx/>
                <a:uFillTx/>
                <a:latin typeface="Arial" pitchFamily="34" charset="0"/>
                <a:ea typeface="+mn-ea"/>
                <a:cs typeface="Arial" pitchFamily="34" charset="0"/>
              </a:defRPr>
            </a:lvl1pPr>
            <a:lvl2pPr indent="0" algn="ctr" defTabSz="914400" eaLnBrk="1" latinLnBrk="0" hangingPunct="1">
              <a:spcBef>
                <a:spcPct val="20000"/>
              </a:spcBef>
              <a:buFont typeface="Arial" pitchFamily="34" charset="0"/>
              <a:buNone/>
              <a:defRPr sz="2800">
                <a:solidFill>
                  <a:schemeClr val="tx1">
                    <a:tint val="75000"/>
                  </a:schemeClr>
                </a:solidFill>
                <a:latin typeface="+mn-lt"/>
                <a:ea typeface="+mn-ea"/>
              </a:defRPr>
            </a:lvl2pPr>
            <a:lvl3pPr indent="0" algn="ctr" defTabSz="914400" eaLnBrk="1" latinLnBrk="0" hangingPunct="1">
              <a:spcBef>
                <a:spcPct val="20000"/>
              </a:spcBef>
              <a:buFont typeface="Arial" pitchFamily="34" charset="0"/>
              <a:buNone/>
              <a:defRPr sz="2400">
                <a:solidFill>
                  <a:schemeClr val="tx1">
                    <a:tint val="75000"/>
                  </a:schemeClr>
                </a:solidFill>
                <a:latin typeface="+mn-lt"/>
                <a:ea typeface="+mn-ea"/>
              </a:defRPr>
            </a:lvl3pPr>
            <a:lvl4pPr indent="0" algn="ctr" defTabSz="914400" eaLnBrk="1" latinLnBrk="0" hangingPunct="1">
              <a:spcBef>
                <a:spcPct val="20000"/>
              </a:spcBef>
              <a:buFont typeface="Arial" pitchFamily="34" charset="0"/>
              <a:buNone/>
              <a:defRPr>
                <a:solidFill>
                  <a:schemeClr val="tx1">
                    <a:tint val="75000"/>
                  </a:schemeClr>
                </a:solidFill>
                <a:latin typeface="+mn-lt"/>
                <a:ea typeface="+mn-ea"/>
              </a:defRPr>
            </a:lvl4pPr>
            <a:lvl5pPr indent="0" algn="ctr" defTabSz="914400" eaLnBrk="1" latinLnBrk="0" hangingPunct="1">
              <a:spcBef>
                <a:spcPct val="20000"/>
              </a:spcBef>
              <a:buFont typeface="Arial" pitchFamily="34" charset="0"/>
              <a:buNone/>
              <a:defRPr>
                <a:solidFill>
                  <a:schemeClr val="tx1">
                    <a:tint val="75000"/>
                  </a:schemeClr>
                </a:solidFill>
                <a:latin typeface="+mn-lt"/>
                <a:ea typeface="+mn-ea"/>
              </a:defRPr>
            </a:lvl5pPr>
            <a:lvl6pPr indent="0" algn="ctr">
              <a:spcBef>
                <a:spcPct val="20000"/>
              </a:spcBef>
              <a:buFont typeface="Arial" pitchFamily="34" charset="0"/>
              <a:buNone/>
              <a:defRPr>
                <a:solidFill>
                  <a:schemeClr val="tx1">
                    <a:tint val="75000"/>
                  </a:schemeClr>
                </a:solidFill>
                <a:latin typeface="+mn-lt"/>
                <a:ea typeface="+mn-ea"/>
              </a:defRPr>
            </a:lvl6pPr>
            <a:lvl7pPr indent="0" algn="ctr">
              <a:spcBef>
                <a:spcPct val="20000"/>
              </a:spcBef>
              <a:buFont typeface="Arial" pitchFamily="34" charset="0"/>
              <a:buNone/>
              <a:defRPr>
                <a:solidFill>
                  <a:schemeClr val="tx1">
                    <a:tint val="75000"/>
                  </a:schemeClr>
                </a:solidFill>
                <a:latin typeface="+mn-lt"/>
                <a:ea typeface="+mn-ea"/>
              </a:defRPr>
            </a:lvl7pPr>
            <a:lvl8pPr indent="0" algn="ctr">
              <a:spcBef>
                <a:spcPct val="20000"/>
              </a:spcBef>
              <a:buFont typeface="Arial" pitchFamily="34" charset="0"/>
              <a:buNone/>
              <a:defRPr>
                <a:solidFill>
                  <a:schemeClr val="tx1">
                    <a:tint val="75000"/>
                  </a:schemeClr>
                </a:solidFill>
                <a:latin typeface="+mn-lt"/>
                <a:ea typeface="+mn-ea"/>
              </a:defRPr>
            </a:lvl8pPr>
            <a:lvl9pPr indent="0" algn="ctr">
              <a:spcBef>
                <a:spcPct val="20000"/>
              </a:spcBef>
              <a:buFont typeface="Arial" pitchFamily="34" charset="0"/>
              <a:buNone/>
              <a:defRPr>
                <a:solidFill>
                  <a:schemeClr val="tx1">
                    <a:tint val="75000"/>
                  </a:schemeClr>
                </a:solidFill>
                <a:latin typeface="+mn-lt"/>
                <a:ea typeface="+mn-ea"/>
              </a:defRPr>
            </a:lvl9pPr>
          </a:lstStyle>
          <a:p>
            <a:r>
              <a:rPr lang="it-IT" sz="2000" dirty="0"/>
              <a:t>La riduzione di produzione è del 11% in SS e in MT c’è un aumento del 6%</a:t>
            </a:r>
          </a:p>
        </p:txBody>
      </p:sp>
      <p:sp>
        <p:nvSpPr>
          <p:cNvPr id="59396" name="Titolo 1"/>
          <p:cNvSpPr>
            <a:spLocks/>
          </p:cNvSpPr>
          <p:nvPr/>
        </p:nvSpPr>
        <p:spPr bwMode="auto">
          <a:xfrm>
            <a:off x="107950" y="214313"/>
            <a:ext cx="8208466" cy="571500"/>
          </a:xfrm>
          <a:prstGeom prst="rect">
            <a:avLst/>
          </a:prstGeom>
          <a:noFill/>
          <a:ln w="9525">
            <a:noFill/>
            <a:miter lim="800000"/>
            <a:headEnd/>
            <a:tailEnd/>
          </a:ln>
        </p:spPr>
        <p:txBody>
          <a:bodyPr anchor="ctr"/>
          <a:lstStyle/>
          <a:p>
            <a:r>
              <a:rPr lang="it-IT" sz="2800" b="1" dirty="0">
                <a:solidFill>
                  <a:srgbClr val="071B50"/>
                </a:solidFill>
                <a:latin typeface="Trebuchet MS" pitchFamily="34" charset="0"/>
              </a:rPr>
              <a:t>Sistemi conservativi – Produzioni </a:t>
            </a:r>
            <a:r>
              <a:rPr lang="it-IT" sz="2800" b="1" dirty="0" smtClean="0">
                <a:solidFill>
                  <a:srgbClr val="071B50"/>
                </a:solidFill>
                <a:latin typeface="Trebuchet MS" pitchFamily="34" charset="0"/>
              </a:rPr>
              <a:t>frumento</a:t>
            </a:r>
            <a:endParaRPr lang="it-IT" sz="2800" b="1" dirty="0">
              <a:solidFill>
                <a:srgbClr val="071B50"/>
              </a:solidFill>
              <a:latin typeface="Trebuchet MS" pitchFamily="34" charset="0"/>
            </a:endParaRPr>
          </a:p>
        </p:txBody>
      </p:sp>
      <p:sp>
        <p:nvSpPr>
          <p:cNvPr id="5" name="CasellaDiTesto 4"/>
          <p:cNvSpPr txBox="1"/>
          <p:nvPr/>
        </p:nvSpPr>
        <p:spPr>
          <a:xfrm>
            <a:off x="323528" y="5898758"/>
            <a:ext cx="5400600" cy="338554"/>
          </a:xfrm>
          <a:prstGeom prst="rect">
            <a:avLst/>
          </a:prstGeom>
          <a:noFill/>
        </p:spPr>
        <p:txBody>
          <a:bodyPr wrap="square" rtlCol="0">
            <a:spAutoFit/>
          </a:bodyPr>
          <a:lstStyle/>
          <a:p>
            <a:r>
              <a:rPr lang="it-IT" sz="1600" dirty="0" smtClean="0">
                <a:solidFill>
                  <a:srgbClr val="071B50"/>
                </a:solidFill>
              </a:rPr>
              <a:t>Fonte: sperimentazioni </a:t>
            </a:r>
            <a:r>
              <a:rPr lang="it-IT" sz="1600" dirty="0" err="1" smtClean="0">
                <a:solidFill>
                  <a:srgbClr val="071B50"/>
                </a:solidFill>
              </a:rPr>
              <a:t>Di.Pro.Ve</a:t>
            </a:r>
            <a:r>
              <a:rPr lang="it-IT" sz="1600" dirty="0" smtClean="0">
                <a:solidFill>
                  <a:srgbClr val="071B50"/>
                </a:solidFill>
              </a:rPr>
              <a:t> </a:t>
            </a:r>
            <a:endParaRPr lang="it-IT" sz="1600" dirty="0">
              <a:solidFill>
                <a:srgbClr val="071B50"/>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0063" y="1124744"/>
            <a:ext cx="8143875" cy="406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296879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ttangolo 1"/>
          <p:cNvSpPr>
            <a:spLocks noChangeArrowheads="1"/>
          </p:cNvSpPr>
          <p:nvPr/>
        </p:nvSpPr>
        <p:spPr bwMode="auto">
          <a:xfrm>
            <a:off x="323850" y="260350"/>
            <a:ext cx="6551613" cy="523220"/>
          </a:xfrm>
          <a:prstGeom prst="rect">
            <a:avLst/>
          </a:prstGeom>
          <a:noFill/>
          <a:ln w="9525">
            <a:noFill/>
            <a:miter lim="800000"/>
            <a:headEnd/>
            <a:tailEnd/>
          </a:ln>
        </p:spPr>
        <p:txBody>
          <a:bodyPr>
            <a:spAutoFit/>
          </a:bodyPr>
          <a:lstStyle/>
          <a:p>
            <a:pPr marL="358775" indent="-358775">
              <a:defRPr/>
            </a:pPr>
            <a:r>
              <a:rPr lang="it-IT" sz="2800" b="1" dirty="0">
                <a:solidFill>
                  <a:srgbClr val="071B50"/>
                </a:solidFill>
                <a:latin typeface="Trebuchet MS" pitchFamily="34" charset="0"/>
              </a:rPr>
              <a:t>Conclusioni</a:t>
            </a:r>
          </a:p>
        </p:txBody>
      </p:sp>
      <p:sp>
        <p:nvSpPr>
          <p:cNvPr id="3" name="Rettangolo 2"/>
          <p:cNvSpPr/>
          <p:nvPr/>
        </p:nvSpPr>
        <p:spPr>
          <a:xfrm>
            <a:off x="467544" y="862360"/>
            <a:ext cx="8136904" cy="5421421"/>
          </a:xfrm>
          <a:prstGeom prst="rect">
            <a:avLst/>
          </a:prstGeom>
        </p:spPr>
        <p:txBody>
          <a:bodyPr wrap="square">
            <a:spAutoFit/>
          </a:bodyPr>
          <a:lstStyle/>
          <a:p>
            <a:pPr>
              <a:lnSpc>
                <a:spcPct val="150000"/>
              </a:lnSpc>
              <a:spcBef>
                <a:spcPts val="600"/>
              </a:spcBef>
              <a:spcAft>
                <a:spcPts val="600"/>
              </a:spcAft>
              <a:defRPr/>
            </a:pPr>
            <a:r>
              <a:rPr lang="it-IT" sz="2000" dirty="0" smtClean="0">
                <a:solidFill>
                  <a:srgbClr val="071B50"/>
                </a:solidFill>
                <a:latin typeface="Arial" pitchFamily="34" charset="0"/>
                <a:cs typeface="Arial" pitchFamily="34" charset="0"/>
              </a:rPr>
              <a:t>Si può affermare che l’Agricoltura Conservativa rappresenta oggi una grande opportunità  per conferire all’attività agricola caratteri di sostenibilità sotto diversi aspetti: tecnico agronomico, ambientale ed economico.</a:t>
            </a:r>
          </a:p>
          <a:p>
            <a:pPr>
              <a:lnSpc>
                <a:spcPct val="150000"/>
              </a:lnSpc>
              <a:spcBef>
                <a:spcPts val="600"/>
              </a:spcBef>
              <a:spcAft>
                <a:spcPts val="600"/>
              </a:spcAft>
              <a:defRPr/>
            </a:pPr>
            <a:r>
              <a:rPr lang="it-IT" sz="2000" dirty="0" smtClean="0">
                <a:solidFill>
                  <a:srgbClr val="071B50"/>
                </a:solidFill>
                <a:latin typeface="Arial" pitchFamily="34" charset="0"/>
                <a:cs typeface="Arial" pitchFamily="34" charset="0"/>
              </a:rPr>
              <a:t>Infatti consente di:</a:t>
            </a:r>
          </a:p>
          <a:p>
            <a:pPr marL="449263" indent="-449263">
              <a:lnSpc>
                <a:spcPct val="150000"/>
              </a:lnSpc>
              <a:spcBef>
                <a:spcPts val="600"/>
              </a:spcBef>
              <a:spcAft>
                <a:spcPts val="600"/>
              </a:spcAft>
              <a:buFont typeface="Arial" charset="0"/>
              <a:buChar char="•"/>
              <a:defRPr/>
            </a:pPr>
            <a:r>
              <a:rPr lang="it-IT" sz="2000" dirty="0" smtClean="0">
                <a:solidFill>
                  <a:srgbClr val="071B50"/>
                </a:solidFill>
                <a:latin typeface="Arial" pitchFamily="34" charset="0"/>
                <a:cs typeface="Arial" pitchFamily="34" charset="0"/>
              </a:rPr>
              <a:t>incrementare la fertilità dei suoli agricoli,</a:t>
            </a:r>
          </a:p>
          <a:p>
            <a:pPr marL="449263" indent="-449263">
              <a:lnSpc>
                <a:spcPct val="150000"/>
              </a:lnSpc>
              <a:spcBef>
                <a:spcPts val="600"/>
              </a:spcBef>
              <a:spcAft>
                <a:spcPts val="600"/>
              </a:spcAft>
              <a:buFont typeface="Arial" charset="0"/>
              <a:buChar char="•"/>
              <a:defRPr/>
            </a:pPr>
            <a:r>
              <a:rPr lang="it-IT" sz="2000" dirty="0" smtClean="0">
                <a:solidFill>
                  <a:srgbClr val="071B50"/>
                </a:solidFill>
                <a:latin typeface="Arial" pitchFamily="34" charset="0"/>
                <a:cs typeface="Arial" pitchFamily="34" charset="0"/>
              </a:rPr>
              <a:t>ridurre i consumi di fonti energetiche non rinnovabili,</a:t>
            </a:r>
          </a:p>
          <a:p>
            <a:pPr marL="449263" indent="-449263">
              <a:lnSpc>
                <a:spcPct val="150000"/>
              </a:lnSpc>
              <a:spcBef>
                <a:spcPts val="600"/>
              </a:spcBef>
              <a:spcAft>
                <a:spcPts val="600"/>
              </a:spcAft>
              <a:buFont typeface="Arial" charset="0"/>
              <a:buChar char="•"/>
              <a:defRPr/>
            </a:pPr>
            <a:r>
              <a:rPr lang="it-IT" sz="2000" dirty="0" smtClean="0">
                <a:solidFill>
                  <a:srgbClr val="071B50"/>
                </a:solidFill>
                <a:latin typeface="Arial" pitchFamily="34" charset="0"/>
                <a:cs typeface="Arial" pitchFamily="34" charset="0"/>
              </a:rPr>
              <a:t>ridurre l’impatto ambientale contenendo le emissioni ammoniacali e di gas serra in atmosfera, la lisciviazione dei nitrati in falda,</a:t>
            </a:r>
          </a:p>
          <a:p>
            <a:pPr marL="449263" indent="-449263">
              <a:lnSpc>
                <a:spcPct val="150000"/>
              </a:lnSpc>
              <a:spcBef>
                <a:spcPts val="600"/>
              </a:spcBef>
              <a:spcAft>
                <a:spcPts val="600"/>
              </a:spcAft>
              <a:buFont typeface="Arial" charset="0"/>
              <a:buChar char="•"/>
              <a:defRPr/>
            </a:pPr>
            <a:r>
              <a:rPr lang="it-IT" sz="2000" dirty="0" smtClean="0">
                <a:solidFill>
                  <a:srgbClr val="071B50"/>
                </a:solidFill>
                <a:latin typeface="Arial" pitchFamily="34" charset="0"/>
                <a:cs typeface="Arial" pitchFamily="34" charset="0"/>
              </a:rPr>
              <a:t>ridurre i costi di produzione delle colture.</a:t>
            </a:r>
            <a:endParaRPr lang="it-IT" sz="2000" dirty="0">
              <a:solidFill>
                <a:srgbClr val="071B50"/>
              </a:solidFill>
              <a:latin typeface="Arial" pitchFamily="34" charset="0"/>
              <a:cs typeface="Arial" pitchFamily="34" charset="0"/>
            </a:endParaRPr>
          </a:p>
        </p:txBody>
      </p:sp>
    </p:spTree>
    <p:extLst>
      <p:ext uri="{BB962C8B-B14F-4D97-AF65-F5344CB8AC3E}">
        <p14:creationId xmlns:p14="http://schemas.microsoft.com/office/powerpoint/2010/main" xmlns="" val="1152391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ttangolo 4"/>
          <p:cNvSpPr>
            <a:spLocks noChangeArrowheads="1"/>
          </p:cNvSpPr>
          <p:nvPr/>
        </p:nvSpPr>
        <p:spPr bwMode="auto">
          <a:xfrm>
            <a:off x="468313" y="1052513"/>
            <a:ext cx="8207375" cy="3266985"/>
          </a:xfrm>
          <a:prstGeom prst="rect">
            <a:avLst/>
          </a:prstGeom>
          <a:noFill/>
          <a:ln w="9525">
            <a:noFill/>
            <a:miter lim="800000"/>
            <a:headEnd/>
            <a:tailEnd/>
          </a:ln>
        </p:spPr>
        <p:txBody>
          <a:bodyPr>
            <a:spAutoFit/>
          </a:bodyPr>
          <a:lstStyle/>
          <a:p>
            <a:pPr marL="457200" indent="-457200">
              <a:lnSpc>
                <a:spcPct val="150000"/>
              </a:lnSpc>
              <a:buFont typeface="Arial" charset="0"/>
              <a:buChar char="•"/>
            </a:pPr>
            <a:r>
              <a:rPr lang="it-IT" sz="2000" dirty="0">
                <a:solidFill>
                  <a:srgbClr val="071B50"/>
                </a:solidFill>
                <a:latin typeface="Arial" pitchFamily="34" charset="0"/>
                <a:cs typeface="Arial" pitchFamily="34" charset="0"/>
              </a:rPr>
              <a:t>implicano consumi energetici rilevanti;</a:t>
            </a:r>
          </a:p>
          <a:p>
            <a:pPr marL="457200" indent="-457200">
              <a:lnSpc>
                <a:spcPct val="150000"/>
              </a:lnSpc>
              <a:buFont typeface="Arial" charset="0"/>
              <a:buChar char="•"/>
            </a:pPr>
            <a:r>
              <a:rPr lang="it-IT" sz="2000" dirty="0" smtClean="0">
                <a:solidFill>
                  <a:srgbClr val="071B50"/>
                </a:solidFill>
                <a:latin typeface="Arial" pitchFamily="34" charset="0"/>
                <a:cs typeface="Arial" pitchFamily="34" charset="0"/>
              </a:rPr>
              <a:t>promuovono </a:t>
            </a:r>
            <a:r>
              <a:rPr lang="it-IT" sz="2000" dirty="0">
                <a:solidFill>
                  <a:srgbClr val="071B50"/>
                </a:solidFill>
                <a:latin typeface="Arial" pitchFamily="34" charset="0"/>
                <a:cs typeface="Arial" pitchFamily="34" charset="0"/>
              </a:rPr>
              <a:t>un’accelerazione del processo di mineralizzazione della sostanza organica;</a:t>
            </a:r>
          </a:p>
          <a:p>
            <a:pPr marL="457200" indent="-457200">
              <a:lnSpc>
                <a:spcPct val="150000"/>
              </a:lnSpc>
              <a:buFont typeface="Arial" charset="0"/>
              <a:buChar char="•"/>
            </a:pPr>
            <a:r>
              <a:rPr lang="it-IT" sz="2000" dirty="0">
                <a:solidFill>
                  <a:srgbClr val="071B50"/>
                </a:solidFill>
                <a:latin typeface="Arial" pitchFamily="34" charset="0"/>
                <a:cs typeface="Arial" pitchFamily="34" charset="0"/>
              </a:rPr>
              <a:t>aumentano il rischio di erosione del suolo;</a:t>
            </a:r>
          </a:p>
          <a:p>
            <a:pPr marL="457200" indent="-457200">
              <a:lnSpc>
                <a:spcPct val="150000"/>
              </a:lnSpc>
              <a:buFont typeface="Arial" charset="0"/>
              <a:buChar char="•"/>
            </a:pPr>
            <a:r>
              <a:rPr lang="it-IT" sz="2000" dirty="0">
                <a:solidFill>
                  <a:srgbClr val="071B50"/>
                </a:solidFill>
                <a:latin typeface="Arial" pitchFamily="34" charset="0"/>
                <a:cs typeface="Arial" pitchFamily="34" charset="0"/>
              </a:rPr>
              <a:t>possono causare un peggioramento della struttura del suolo;</a:t>
            </a:r>
          </a:p>
          <a:p>
            <a:pPr marL="457200" indent="-457200">
              <a:lnSpc>
                <a:spcPct val="150000"/>
              </a:lnSpc>
              <a:buFont typeface="Arial" charset="0"/>
              <a:buChar char="•"/>
            </a:pPr>
            <a:r>
              <a:rPr lang="it-IT" sz="2000" dirty="0">
                <a:solidFill>
                  <a:srgbClr val="071B50"/>
                </a:solidFill>
                <a:latin typeface="Arial" pitchFamily="34" charset="0"/>
                <a:cs typeface="Arial" pitchFamily="34" charset="0"/>
              </a:rPr>
              <a:t>aumentano la superficie del suolo esposta all’aria e quindi inducono maggiore evaporazione e perdite del contenuto idrico.</a:t>
            </a:r>
          </a:p>
        </p:txBody>
      </p:sp>
      <p:sp>
        <p:nvSpPr>
          <p:cNvPr id="29699" name="Rettangolo 5"/>
          <p:cNvSpPr>
            <a:spLocks noChangeArrowheads="1"/>
          </p:cNvSpPr>
          <p:nvPr/>
        </p:nvSpPr>
        <p:spPr bwMode="auto">
          <a:xfrm>
            <a:off x="611188" y="260350"/>
            <a:ext cx="7993062" cy="1039813"/>
          </a:xfrm>
          <a:prstGeom prst="rect">
            <a:avLst/>
          </a:prstGeom>
          <a:noFill/>
          <a:ln w="9525">
            <a:noFill/>
            <a:miter lim="800000"/>
            <a:headEnd/>
            <a:tailEnd/>
          </a:ln>
        </p:spPr>
        <p:txBody>
          <a:bodyPr>
            <a:spAutoFit/>
          </a:bodyPr>
          <a:lstStyle/>
          <a:p>
            <a:pPr>
              <a:lnSpc>
                <a:spcPct val="120000"/>
              </a:lnSpc>
            </a:pPr>
            <a:r>
              <a:rPr lang="it-IT" sz="2800" b="1" dirty="0">
                <a:solidFill>
                  <a:srgbClr val="071B50"/>
                </a:solidFill>
                <a:latin typeface="Trebuchet MS" pitchFamily="34" charset="0"/>
              </a:rPr>
              <a:t>Aspetti critici delle lavorazioni</a:t>
            </a:r>
          </a:p>
          <a:p>
            <a:endParaRPr lang="it-IT" sz="2800" b="1" dirty="0">
              <a:solidFill>
                <a:srgbClr val="071B50"/>
              </a:solidFill>
              <a:latin typeface="Trebuchet MS" pitchFamily="34" charset="0"/>
            </a:endParaRPr>
          </a:p>
        </p:txBody>
      </p:sp>
      <p:sp>
        <p:nvSpPr>
          <p:cNvPr id="29700" name="Freccia in giù 5"/>
          <p:cNvSpPr>
            <a:spLocks noChangeArrowheads="1"/>
          </p:cNvSpPr>
          <p:nvPr/>
        </p:nvSpPr>
        <p:spPr bwMode="auto">
          <a:xfrm>
            <a:off x="4211564" y="4312836"/>
            <a:ext cx="792162" cy="674816"/>
          </a:xfrm>
          <a:prstGeom prst="downArrow">
            <a:avLst>
              <a:gd name="adj1" fmla="val 50000"/>
              <a:gd name="adj2" fmla="val 50000"/>
            </a:avLst>
          </a:prstGeom>
          <a:solidFill>
            <a:srgbClr val="9BBB59"/>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a:spAutoFit/>
          </a:bodyPr>
          <a:lstStyle/>
          <a:p>
            <a:pPr marL="457200" indent="-457200" algn="ctr" eaLnBrk="1" fontAlgn="auto" hangingPunct="1">
              <a:lnSpc>
                <a:spcPct val="150000"/>
              </a:lnSpc>
              <a:spcBef>
                <a:spcPts val="0"/>
              </a:spcBef>
              <a:spcAft>
                <a:spcPts val="0"/>
              </a:spcAft>
            </a:pPr>
            <a:endParaRPr lang="it-IT" sz="1800" b="1" kern="0">
              <a:solidFill>
                <a:sysClr val="window" lastClr="FFFFFF"/>
              </a:solidFill>
              <a:latin typeface="Arial" pitchFamily="34" charset="0"/>
              <a:ea typeface="+mn-ea"/>
              <a:cs typeface="Arial" pitchFamily="34" charset="0"/>
            </a:endParaRPr>
          </a:p>
        </p:txBody>
      </p:sp>
      <p:sp>
        <p:nvSpPr>
          <p:cNvPr id="7" name="Rettangolo arrotondato 6"/>
          <p:cNvSpPr>
            <a:spLocks noChangeArrowheads="1"/>
          </p:cNvSpPr>
          <p:nvPr/>
        </p:nvSpPr>
        <p:spPr bwMode="auto">
          <a:xfrm>
            <a:off x="755576" y="5097884"/>
            <a:ext cx="7704138" cy="1060646"/>
          </a:xfrm>
          <a:prstGeom prst="roundRect">
            <a:avLst>
              <a:gd name="adj" fmla="val 16667"/>
            </a:avLst>
          </a:prstGeom>
          <a:solidFill>
            <a:srgbClr val="9BBB59"/>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a:spAutoFit/>
          </a:bodyPr>
          <a:lstStyle/>
          <a:p>
            <a:pPr marL="457200" marR="0" lvl="0" indent="-457200" algn="ctr" defTabSz="914400" eaLnBrk="1" fontAlgn="auto" latinLnBrk="0" hangingPunct="1">
              <a:lnSpc>
                <a:spcPct val="150000"/>
              </a:lnSpc>
              <a:spcBef>
                <a:spcPts val="0"/>
              </a:spcBef>
              <a:spcAft>
                <a:spcPts val="0"/>
              </a:spcAft>
              <a:buClrTx/>
              <a:buSzTx/>
              <a:buFontTx/>
              <a:buNone/>
              <a:tabLst/>
              <a:defRPr/>
            </a:pPr>
            <a:r>
              <a:rPr kumimoji="0" lang="it-IT" sz="2000" b="1" i="0" u="none" strike="noStrike" kern="0" cap="none" spc="0" normalizeH="0" baseline="0" noProof="0" dirty="0">
                <a:ln>
                  <a:noFill/>
                </a:ln>
                <a:solidFill>
                  <a:sysClr val="window" lastClr="FFFFFF"/>
                </a:solidFill>
                <a:effectLst/>
                <a:uLnTx/>
                <a:uFillTx/>
                <a:latin typeface="Arial" pitchFamily="34" charset="0"/>
                <a:ea typeface="+mn-ea"/>
                <a:cs typeface="Arial" pitchFamily="34" charset="0"/>
              </a:rPr>
              <a:t>Riconsiderazione del ruolo delle lavorazioni sotto l’aspetto economico, ambientale e di fertilità del suolo.</a:t>
            </a:r>
          </a:p>
        </p:txBody>
      </p:sp>
    </p:spTree>
    <p:extLst>
      <p:ext uri="{BB962C8B-B14F-4D97-AF65-F5344CB8AC3E}">
        <p14:creationId xmlns:p14="http://schemas.microsoft.com/office/powerpoint/2010/main" xmlns="" val="148028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fade">
                                      <p:cBhvr>
                                        <p:cTn id="7" dur="500"/>
                                        <p:tgtEl>
                                          <p:spTgt spid="2970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ttangolo 5"/>
          <p:cNvSpPr>
            <a:spLocks noChangeArrowheads="1"/>
          </p:cNvSpPr>
          <p:nvPr/>
        </p:nvSpPr>
        <p:spPr bwMode="auto">
          <a:xfrm>
            <a:off x="611188" y="260350"/>
            <a:ext cx="7993062" cy="523875"/>
          </a:xfrm>
          <a:prstGeom prst="rect">
            <a:avLst/>
          </a:prstGeom>
          <a:noFill/>
          <a:ln w="9525">
            <a:noFill/>
            <a:miter lim="800000"/>
            <a:headEnd/>
            <a:tailEnd/>
          </a:ln>
        </p:spPr>
        <p:txBody>
          <a:bodyPr>
            <a:spAutoFit/>
          </a:bodyPr>
          <a:lstStyle/>
          <a:p>
            <a:r>
              <a:rPr lang="it-IT" sz="2800" b="1">
                <a:solidFill>
                  <a:srgbClr val="071B50"/>
                </a:solidFill>
                <a:latin typeface="Trebuchet MS" pitchFamily="34" charset="0"/>
              </a:rPr>
              <a:t>Agricoltura conservativa</a:t>
            </a:r>
          </a:p>
        </p:txBody>
      </p:sp>
      <p:sp>
        <p:nvSpPr>
          <p:cNvPr id="6" name="Rettangolo 5"/>
          <p:cNvSpPr/>
          <p:nvPr/>
        </p:nvSpPr>
        <p:spPr>
          <a:xfrm>
            <a:off x="3285446" y="1091641"/>
            <a:ext cx="2185455" cy="461665"/>
          </a:xfrm>
          <a:prstGeom prst="rect">
            <a:avLst/>
          </a:prstGeom>
        </p:spPr>
        <p:txBody>
          <a:bodyPr wrap="square">
            <a:spAutoFit/>
          </a:bodyPr>
          <a:lstStyle/>
          <a:p>
            <a:pPr>
              <a:spcBef>
                <a:spcPts val="600"/>
              </a:spcBef>
              <a:spcAft>
                <a:spcPts val="600"/>
              </a:spcAft>
              <a:defRPr/>
            </a:pPr>
            <a:r>
              <a:rPr lang="it-IT" b="1" dirty="0" smtClean="0">
                <a:solidFill>
                  <a:srgbClr val="071B50"/>
                </a:solidFill>
                <a:latin typeface="Arial" pitchFamily="34" charset="0"/>
                <a:cs typeface="Arial" pitchFamily="34" charset="0"/>
              </a:rPr>
              <a:t>Tre principi</a:t>
            </a:r>
            <a:endParaRPr lang="it-IT" b="1" dirty="0">
              <a:solidFill>
                <a:srgbClr val="071B50"/>
              </a:solidFill>
              <a:latin typeface="Arial" pitchFamily="34" charset="0"/>
              <a:cs typeface="Arial" pitchFamily="34" charset="0"/>
            </a:endParaRPr>
          </a:p>
        </p:txBody>
      </p:sp>
      <p:sp>
        <p:nvSpPr>
          <p:cNvPr id="5" name="Rettangolo arrotondato 4"/>
          <p:cNvSpPr/>
          <p:nvPr/>
        </p:nvSpPr>
        <p:spPr bwMode="auto">
          <a:xfrm>
            <a:off x="1001487" y="4869234"/>
            <a:ext cx="7255600" cy="1064302"/>
          </a:xfrm>
          <a:prstGeom prst="roundRect">
            <a:avLst/>
          </a:prstGeom>
          <a:solidFill>
            <a:srgbClr val="B4DE8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spcBef>
                <a:spcPts val="600"/>
              </a:spcBef>
              <a:spcAft>
                <a:spcPts val="600"/>
              </a:spcAft>
              <a:defRPr/>
            </a:pPr>
            <a:r>
              <a:rPr lang="it-IT" sz="2000" b="1" dirty="0" smtClean="0">
                <a:solidFill>
                  <a:srgbClr val="071B50"/>
                </a:solidFill>
                <a:latin typeface="Arial" pitchFamily="34" charset="0"/>
                <a:cs typeface="Arial" pitchFamily="34" charset="0"/>
              </a:rPr>
              <a:t>associazioni e rotazioni colturali diversificate</a:t>
            </a:r>
            <a:r>
              <a:rPr lang="it-IT" sz="2000" dirty="0" smtClean="0">
                <a:solidFill>
                  <a:srgbClr val="071B50"/>
                </a:solidFill>
                <a:latin typeface="Arial" pitchFamily="34" charset="0"/>
                <a:cs typeface="Arial" pitchFamily="34" charset="0"/>
              </a:rPr>
              <a:t>, che favoriscono i microrganismi del suolo e combattono le erbe infestanti, i parassiti e le malattie delle piante.</a:t>
            </a:r>
            <a:endParaRPr lang="it-IT" sz="2000" dirty="0">
              <a:solidFill>
                <a:srgbClr val="071B50"/>
              </a:solidFill>
              <a:latin typeface="Arial" pitchFamily="34" charset="0"/>
              <a:cs typeface="Arial" pitchFamily="34" charset="0"/>
            </a:endParaRPr>
          </a:p>
        </p:txBody>
      </p:sp>
      <p:sp>
        <p:nvSpPr>
          <p:cNvPr id="7" name="Rettangolo arrotondato 6"/>
          <p:cNvSpPr/>
          <p:nvPr/>
        </p:nvSpPr>
        <p:spPr bwMode="auto">
          <a:xfrm>
            <a:off x="1001487" y="3477647"/>
            <a:ext cx="7255600" cy="1064302"/>
          </a:xfrm>
          <a:prstGeom prst="roundRect">
            <a:avLst/>
          </a:prstGeom>
          <a:solidFill>
            <a:srgbClr val="B4DE8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spcBef>
                <a:spcPts val="600"/>
              </a:spcBef>
              <a:spcAft>
                <a:spcPts val="600"/>
              </a:spcAft>
              <a:defRPr/>
            </a:pPr>
            <a:r>
              <a:rPr lang="it-IT" sz="2000" b="1" dirty="0" smtClean="0">
                <a:solidFill>
                  <a:srgbClr val="071B50"/>
                </a:solidFill>
                <a:latin typeface="Arial" pitchFamily="34" charset="0"/>
                <a:cs typeface="Arial" pitchFamily="34" charset="0"/>
              </a:rPr>
              <a:t>copertura permanente del suolo </a:t>
            </a:r>
            <a:r>
              <a:rPr lang="it-IT" sz="2000" dirty="0" smtClean="0">
                <a:solidFill>
                  <a:srgbClr val="071B50"/>
                </a:solidFill>
                <a:latin typeface="Arial" pitchFamily="34" charset="0"/>
                <a:cs typeface="Arial" pitchFamily="34" charset="0"/>
              </a:rPr>
              <a:t>(colture di copertura e con  residui vegetali della coltura </a:t>
            </a:r>
            <a:r>
              <a:rPr lang="it-IT" sz="2000" dirty="0" smtClean="0">
                <a:solidFill>
                  <a:srgbClr val="071B50"/>
                </a:solidFill>
                <a:latin typeface="Arial" pitchFamily="34" charset="0"/>
                <a:cs typeface="Arial" pitchFamily="34" charset="0"/>
              </a:rPr>
              <a:t>precedente</a:t>
            </a:r>
            <a:r>
              <a:rPr lang="it-IT" sz="2000" dirty="0" smtClean="0">
                <a:solidFill>
                  <a:srgbClr val="071B50"/>
                </a:solidFill>
                <a:latin typeface="Arial" pitchFamily="34" charset="0"/>
                <a:cs typeface="Arial" pitchFamily="34" charset="0"/>
              </a:rPr>
              <a:t>)</a:t>
            </a:r>
            <a:endParaRPr lang="it-IT" sz="2000" dirty="0">
              <a:solidFill>
                <a:srgbClr val="071B50"/>
              </a:solidFill>
              <a:latin typeface="Arial" pitchFamily="34" charset="0"/>
              <a:cs typeface="Arial" pitchFamily="34" charset="0"/>
            </a:endParaRPr>
          </a:p>
        </p:txBody>
      </p:sp>
      <p:sp>
        <p:nvSpPr>
          <p:cNvPr id="8" name="Rettangolo arrotondato 7"/>
          <p:cNvSpPr/>
          <p:nvPr/>
        </p:nvSpPr>
        <p:spPr bwMode="auto">
          <a:xfrm>
            <a:off x="1001487" y="1843309"/>
            <a:ext cx="7255600" cy="1307054"/>
          </a:xfrm>
          <a:prstGeom prst="roundRect">
            <a:avLst/>
          </a:prstGeom>
          <a:solidFill>
            <a:srgbClr val="B4DE8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just">
              <a:spcBef>
                <a:spcPts val="600"/>
              </a:spcBef>
              <a:spcAft>
                <a:spcPts val="600"/>
              </a:spcAft>
              <a:defRPr/>
            </a:pPr>
            <a:r>
              <a:rPr lang="it-IT" sz="2000" b="1" dirty="0" smtClean="0">
                <a:solidFill>
                  <a:srgbClr val="071B50"/>
                </a:solidFill>
                <a:latin typeface="Arial" pitchFamily="34" charset="0"/>
                <a:cs typeface="Arial" pitchFamily="34" charset="0"/>
              </a:rPr>
              <a:t>alterazione minima del suolo</a:t>
            </a:r>
            <a:r>
              <a:rPr lang="it-IT" sz="2000" dirty="0" smtClean="0">
                <a:solidFill>
                  <a:srgbClr val="071B50"/>
                </a:solidFill>
                <a:latin typeface="Arial" pitchFamily="34" charset="0"/>
                <a:cs typeface="Arial" pitchFamily="34" charset="0"/>
              </a:rPr>
              <a:t> </a:t>
            </a:r>
            <a:r>
              <a:rPr lang="it-IT" sz="2000" b="1" dirty="0" smtClean="0">
                <a:solidFill>
                  <a:srgbClr val="071B50"/>
                </a:solidFill>
                <a:latin typeface="Arial" pitchFamily="34" charset="0"/>
                <a:cs typeface="Arial" pitchFamily="34" charset="0"/>
              </a:rPr>
              <a:t>cioè nessuna lavorazione che rivolti il terreno </a:t>
            </a:r>
            <a:r>
              <a:rPr lang="it-IT" sz="2000" dirty="0" smtClean="0">
                <a:solidFill>
                  <a:srgbClr val="071B50"/>
                </a:solidFill>
                <a:latin typeface="Arial" pitchFamily="34" charset="0"/>
                <a:cs typeface="Arial" pitchFamily="34" charset="0"/>
              </a:rPr>
              <a:t>(tramite la semina su sodo o la lavorazione ridotta del terreno)</a:t>
            </a:r>
          </a:p>
        </p:txBody>
      </p:sp>
    </p:spTree>
    <p:extLst>
      <p:ext uri="{BB962C8B-B14F-4D97-AF65-F5344CB8AC3E}">
        <p14:creationId xmlns:p14="http://schemas.microsoft.com/office/powerpoint/2010/main" xmlns="" val="229939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ttangolo 4"/>
          <p:cNvSpPr>
            <a:spLocks noChangeArrowheads="1"/>
          </p:cNvSpPr>
          <p:nvPr/>
        </p:nvSpPr>
        <p:spPr bwMode="auto">
          <a:xfrm>
            <a:off x="323850" y="188913"/>
            <a:ext cx="1660525" cy="523875"/>
          </a:xfrm>
          <a:prstGeom prst="rect">
            <a:avLst/>
          </a:prstGeom>
          <a:noFill/>
          <a:ln w="9525">
            <a:noFill/>
            <a:miter lim="800000"/>
            <a:headEnd/>
            <a:tailEnd/>
          </a:ln>
        </p:spPr>
        <p:txBody>
          <a:bodyPr wrap="none">
            <a:spAutoFit/>
          </a:bodyPr>
          <a:lstStyle/>
          <a:p>
            <a:r>
              <a:rPr lang="it-IT" sz="2800" b="1">
                <a:solidFill>
                  <a:srgbClr val="071B50"/>
                </a:solidFill>
                <a:latin typeface="Trebuchet MS" pitchFamily="34" charset="0"/>
              </a:rPr>
              <a:t>Obiettivi</a:t>
            </a:r>
          </a:p>
        </p:txBody>
      </p:sp>
      <p:sp>
        <p:nvSpPr>
          <p:cNvPr id="45059" name="Rettangolo 5"/>
          <p:cNvSpPr>
            <a:spLocks noChangeArrowheads="1"/>
          </p:cNvSpPr>
          <p:nvPr/>
        </p:nvSpPr>
        <p:spPr bwMode="auto">
          <a:xfrm>
            <a:off x="395288" y="1875596"/>
            <a:ext cx="8280400" cy="3785652"/>
          </a:xfrm>
          <a:prstGeom prst="rect">
            <a:avLst/>
          </a:prstGeom>
          <a:noFill/>
          <a:ln w="9525">
            <a:noFill/>
            <a:miter lim="800000"/>
            <a:headEnd/>
            <a:tailEnd/>
          </a:ln>
        </p:spPr>
        <p:txBody>
          <a:bodyPr>
            <a:spAutoFit/>
          </a:bodyPr>
          <a:lstStyle/>
          <a:p>
            <a:pPr marL="358775" indent="-358775">
              <a:spcBef>
                <a:spcPts val="1200"/>
              </a:spcBef>
              <a:spcAft>
                <a:spcPts val="1200"/>
              </a:spcAft>
              <a:buFont typeface="Arial" charset="0"/>
              <a:buChar char="•"/>
            </a:pPr>
            <a:r>
              <a:rPr lang="it-IT" sz="2000" dirty="0">
                <a:solidFill>
                  <a:srgbClr val="071B50"/>
                </a:solidFill>
                <a:latin typeface="Arial" pitchFamily="34" charset="0"/>
                <a:cs typeface="Arial" pitchFamily="34" charset="0"/>
              </a:rPr>
              <a:t>conservazione e incremento del contenuto in sostanza organica del terreno, soprattutto negli strati superficiali;</a:t>
            </a:r>
          </a:p>
          <a:p>
            <a:pPr marL="358775" indent="-358775">
              <a:spcBef>
                <a:spcPts val="1200"/>
              </a:spcBef>
              <a:spcAft>
                <a:spcPts val="1200"/>
              </a:spcAft>
              <a:buFont typeface="Arial" charset="0"/>
              <a:buChar char="•"/>
            </a:pPr>
            <a:r>
              <a:rPr lang="it-IT" sz="2000" dirty="0">
                <a:solidFill>
                  <a:srgbClr val="071B50"/>
                </a:solidFill>
                <a:latin typeface="Arial" pitchFamily="34" charset="0"/>
                <a:cs typeface="Arial" pitchFamily="34" charset="0"/>
              </a:rPr>
              <a:t>limitazione e controllo della erosione;</a:t>
            </a:r>
          </a:p>
          <a:p>
            <a:pPr marL="358775" indent="-358775">
              <a:spcBef>
                <a:spcPts val="1200"/>
              </a:spcBef>
              <a:spcAft>
                <a:spcPts val="1200"/>
              </a:spcAft>
              <a:buFont typeface="Arial" charset="0"/>
              <a:buChar char="•"/>
            </a:pPr>
            <a:r>
              <a:rPr lang="it-IT" sz="2000" dirty="0">
                <a:solidFill>
                  <a:srgbClr val="071B50"/>
                </a:solidFill>
                <a:latin typeface="Arial" pitchFamily="34" charset="0"/>
                <a:cs typeface="Arial" pitchFamily="34" charset="0"/>
              </a:rPr>
              <a:t>limitazione del compattamento del suolo;</a:t>
            </a:r>
          </a:p>
          <a:p>
            <a:pPr marL="358775" indent="-358775">
              <a:spcBef>
                <a:spcPts val="1200"/>
              </a:spcBef>
              <a:spcAft>
                <a:spcPts val="1200"/>
              </a:spcAft>
              <a:buFont typeface="Arial" charset="0"/>
              <a:buChar char="•"/>
            </a:pPr>
            <a:r>
              <a:rPr lang="it-IT" sz="2000" dirty="0">
                <a:solidFill>
                  <a:srgbClr val="071B50"/>
                </a:solidFill>
                <a:latin typeface="Arial" pitchFamily="34" charset="0"/>
                <a:cs typeface="Arial" pitchFamily="34" charset="0"/>
              </a:rPr>
              <a:t>miglioramento della biologia del terreno;</a:t>
            </a:r>
          </a:p>
          <a:p>
            <a:pPr marL="358775" indent="-358775">
              <a:spcBef>
                <a:spcPts val="1200"/>
              </a:spcBef>
              <a:spcAft>
                <a:spcPts val="1200"/>
              </a:spcAft>
              <a:buFont typeface="Arial" charset="0"/>
              <a:buChar char="•"/>
            </a:pPr>
            <a:r>
              <a:rPr lang="it-IT" sz="2000" dirty="0">
                <a:solidFill>
                  <a:srgbClr val="071B50"/>
                </a:solidFill>
                <a:latin typeface="Arial" pitchFamily="34" charset="0"/>
                <a:cs typeface="Arial" pitchFamily="34" charset="0"/>
              </a:rPr>
              <a:t>miglioramento dell’efficienza di concimazione;</a:t>
            </a:r>
          </a:p>
          <a:p>
            <a:pPr marL="358775" indent="-358775">
              <a:spcBef>
                <a:spcPts val="1200"/>
              </a:spcBef>
              <a:spcAft>
                <a:spcPts val="1200"/>
              </a:spcAft>
              <a:buFont typeface="Arial" charset="0"/>
              <a:buChar char="•"/>
            </a:pPr>
            <a:r>
              <a:rPr lang="it-IT" sz="2000" dirty="0">
                <a:solidFill>
                  <a:srgbClr val="071B50"/>
                </a:solidFill>
                <a:latin typeface="Arial" pitchFamily="34" charset="0"/>
                <a:cs typeface="Arial" pitchFamily="34" charset="0"/>
              </a:rPr>
              <a:t>contenimento dei costi di produzione colturali.</a:t>
            </a:r>
          </a:p>
        </p:txBody>
      </p:sp>
      <p:sp>
        <p:nvSpPr>
          <p:cNvPr id="45060" name="Rettangolo 3"/>
          <p:cNvSpPr>
            <a:spLocks noChangeArrowheads="1"/>
          </p:cNvSpPr>
          <p:nvPr/>
        </p:nvSpPr>
        <p:spPr bwMode="auto">
          <a:xfrm>
            <a:off x="323850" y="989013"/>
            <a:ext cx="8569325" cy="707886"/>
          </a:xfrm>
          <a:prstGeom prst="rect">
            <a:avLst/>
          </a:prstGeom>
          <a:noFill/>
          <a:ln w="9525">
            <a:noFill/>
            <a:miter lim="800000"/>
            <a:headEnd/>
            <a:tailEnd/>
          </a:ln>
        </p:spPr>
        <p:txBody>
          <a:bodyPr>
            <a:spAutoFit/>
          </a:bodyPr>
          <a:lstStyle/>
          <a:p>
            <a:pPr>
              <a:spcBef>
                <a:spcPts val="600"/>
              </a:spcBef>
              <a:spcAft>
                <a:spcPts val="600"/>
              </a:spcAft>
            </a:pPr>
            <a:r>
              <a:rPr lang="it-IT" sz="2000" dirty="0">
                <a:solidFill>
                  <a:srgbClr val="071B50"/>
                </a:solidFill>
                <a:latin typeface="Arial" pitchFamily="34" charset="0"/>
                <a:cs typeface="Arial" pitchFamily="34" charset="0"/>
              </a:rPr>
              <a:t>L’adozione delle tecniche di Agricoltura conservativa consente di perseguire in particolare i seguenti obiettivi</a:t>
            </a:r>
            <a:r>
              <a:rPr lang="it-IT" sz="2000" dirty="0" smtClean="0">
                <a:solidFill>
                  <a:srgbClr val="071B50"/>
                </a:solidFill>
                <a:latin typeface="Arial" pitchFamily="34" charset="0"/>
                <a:cs typeface="Arial" pitchFamily="34" charset="0"/>
              </a:rPr>
              <a:t>:</a:t>
            </a:r>
            <a:endParaRPr lang="it-IT" sz="2000" dirty="0">
              <a:solidFill>
                <a:srgbClr val="071B50"/>
              </a:solidFill>
              <a:latin typeface="Arial" pitchFamily="34" charset="0"/>
              <a:cs typeface="Arial" pitchFamily="34" charset="0"/>
            </a:endParaRPr>
          </a:p>
        </p:txBody>
      </p:sp>
    </p:spTree>
    <p:extLst>
      <p:ext uri="{BB962C8B-B14F-4D97-AF65-F5344CB8AC3E}">
        <p14:creationId xmlns:p14="http://schemas.microsoft.com/office/powerpoint/2010/main" xmlns="" val="422834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fade">
                                      <p:cBhvr>
                                        <p:cTn id="7" dur="500"/>
                                        <p:tgtEl>
                                          <p:spTgt spid="45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fade">
                                      <p:cBhvr>
                                        <p:cTn id="12" dur="500"/>
                                        <p:tgtEl>
                                          <p:spTgt spid="45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Effect transition="in" filter="fade">
                                      <p:cBhvr>
                                        <p:cTn id="17" dur="500"/>
                                        <p:tgtEl>
                                          <p:spTgt spid="450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5059">
                                            <p:txEl>
                                              <p:pRg st="3" end="3"/>
                                            </p:txEl>
                                          </p:spTgt>
                                        </p:tgtEl>
                                        <p:attrNameLst>
                                          <p:attrName>style.visibility</p:attrName>
                                        </p:attrNameLst>
                                      </p:cBhvr>
                                      <p:to>
                                        <p:strVal val="visible"/>
                                      </p:to>
                                    </p:set>
                                    <p:animEffect transition="in" filter="fade">
                                      <p:cBhvr>
                                        <p:cTn id="22" dur="500"/>
                                        <p:tgtEl>
                                          <p:spTgt spid="450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5059">
                                            <p:txEl>
                                              <p:pRg st="4" end="4"/>
                                            </p:txEl>
                                          </p:spTgt>
                                        </p:tgtEl>
                                        <p:attrNameLst>
                                          <p:attrName>style.visibility</p:attrName>
                                        </p:attrNameLst>
                                      </p:cBhvr>
                                      <p:to>
                                        <p:strVal val="visible"/>
                                      </p:to>
                                    </p:set>
                                    <p:animEffect transition="in" filter="fade">
                                      <p:cBhvr>
                                        <p:cTn id="27" dur="500"/>
                                        <p:tgtEl>
                                          <p:spTgt spid="450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5059">
                                            <p:txEl>
                                              <p:pRg st="5" end="5"/>
                                            </p:txEl>
                                          </p:spTgt>
                                        </p:tgtEl>
                                        <p:attrNameLst>
                                          <p:attrName>style.visibility</p:attrName>
                                        </p:attrNameLst>
                                      </p:cBhvr>
                                      <p:to>
                                        <p:strVal val="visible"/>
                                      </p:to>
                                    </p:set>
                                    <p:animEffect transition="in" filter="fade">
                                      <p:cBhvr>
                                        <p:cTn id="32" dur="500"/>
                                        <p:tgtEl>
                                          <p:spTgt spid="450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ttangolo 5"/>
          <p:cNvSpPr>
            <a:spLocks noChangeArrowheads="1"/>
          </p:cNvSpPr>
          <p:nvPr/>
        </p:nvSpPr>
        <p:spPr bwMode="auto">
          <a:xfrm>
            <a:off x="395288" y="1196975"/>
            <a:ext cx="8280400" cy="830263"/>
          </a:xfrm>
          <a:prstGeom prst="rect">
            <a:avLst/>
          </a:prstGeom>
          <a:noFill/>
          <a:ln w="9525">
            <a:noFill/>
            <a:miter lim="800000"/>
            <a:headEnd/>
            <a:tailEnd/>
          </a:ln>
        </p:spPr>
        <p:txBody>
          <a:bodyPr>
            <a:spAutoFit/>
          </a:bodyPr>
          <a:lstStyle/>
          <a:p>
            <a:endParaRPr lang="it-IT" sz="1600">
              <a:solidFill>
                <a:srgbClr val="071B50"/>
              </a:solidFill>
              <a:latin typeface="Trebuchet MS" pitchFamily="34" charset="0"/>
            </a:endParaRPr>
          </a:p>
          <a:p>
            <a:endParaRPr lang="it-IT" sz="1600">
              <a:solidFill>
                <a:srgbClr val="071B50"/>
              </a:solidFill>
              <a:latin typeface="Trebuchet MS" pitchFamily="34" charset="0"/>
            </a:endParaRPr>
          </a:p>
          <a:p>
            <a:endParaRPr lang="it-IT" sz="1600">
              <a:solidFill>
                <a:srgbClr val="071B50"/>
              </a:solidFill>
              <a:latin typeface="Trebuchet MS" pitchFamily="34" charset="0"/>
            </a:endParaRPr>
          </a:p>
        </p:txBody>
      </p:sp>
      <p:sp>
        <p:nvSpPr>
          <p:cNvPr id="46083" name="Rettangolo 4"/>
          <p:cNvSpPr>
            <a:spLocks noChangeArrowheads="1"/>
          </p:cNvSpPr>
          <p:nvPr/>
        </p:nvSpPr>
        <p:spPr bwMode="auto">
          <a:xfrm>
            <a:off x="179388" y="42862"/>
            <a:ext cx="8353425" cy="830997"/>
          </a:xfrm>
          <a:prstGeom prst="rect">
            <a:avLst/>
          </a:prstGeom>
          <a:noFill/>
          <a:ln w="9525">
            <a:noFill/>
            <a:miter lim="800000"/>
            <a:headEnd/>
            <a:tailEnd/>
          </a:ln>
        </p:spPr>
        <p:txBody>
          <a:bodyPr wrap="square">
            <a:spAutoFit/>
          </a:bodyPr>
          <a:lstStyle/>
          <a:p>
            <a:r>
              <a:rPr lang="it-IT" b="1" dirty="0">
                <a:solidFill>
                  <a:srgbClr val="071B50"/>
                </a:solidFill>
                <a:latin typeface="Trebuchet MS" pitchFamily="34" charset="0"/>
              </a:rPr>
              <a:t>Conservazione e incremento della sostanza organica del terreno.</a:t>
            </a:r>
          </a:p>
        </p:txBody>
      </p:sp>
      <p:sp>
        <p:nvSpPr>
          <p:cNvPr id="46084" name="Rettangolo arrotondato 6"/>
          <p:cNvSpPr>
            <a:spLocks noChangeArrowheads="1"/>
          </p:cNvSpPr>
          <p:nvPr/>
        </p:nvSpPr>
        <p:spPr bwMode="auto">
          <a:xfrm>
            <a:off x="1620069" y="1795463"/>
            <a:ext cx="5903862" cy="561856"/>
          </a:xfrm>
          <a:prstGeom prst="roundRect">
            <a:avLst>
              <a:gd name="adj" fmla="val 16667"/>
            </a:avLst>
          </a:prstGeom>
          <a:solidFill>
            <a:srgbClr val="9BBB59"/>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wrap="square">
            <a:spAutoFit/>
          </a:bodyPr>
          <a:lstStyle/>
          <a:p>
            <a:pPr marL="457200" indent="-457200" algn="ctr" eaLnBrk="1" fontAlgn="auto" hangingPunct="1">
              <a:lnSpc>
                <a:spcPct val="150000"/>
              </a:lnSpc>
              <a:spcBef>
                <a:spcPts val="0"/>
              </a:spcBef>
              <a:spcAft>
                <a:spcPts val="0"/>
              </a:spcAft>
            </a:pPr>
            <a:r>
              <a:rPr lang="it-IT" sz="1800" b="1" kern="0" dirty="0">
                <a:solidFill>
                  <a:sysClr val="window" lastClr="FFFFFF"/>
                </a:solidFill>
                <a:latin typeface="Arial" pitchFamily="34" charset="0"/>
                <a:ea typeface="+mn-ea"/>
                <a:cs typeface="Arial" pitchFamily="34" charset="0"/>
              </a:rPr>
              <a:t>Minore mineralizzazione della sostanza organica</a:t>
            </a:r>
          </a:p>
        </p:txBody>
      </p:sp>
      <p:sp>
        <p:nvSpPr>
          <p:cNvPr id="46085" name="Rettangolo 4"/>
          <p:cNvSpPr>
            <a:spLocks noChangeArrowheads="1"/>
          </p:cNvSpPr>
          <p:nvPr/>
        </p:nvSpPr>
        <p:spPr bwMode="auto">
          <a:xfrm>
            <a:off x="179388" y="981075"/>
            <a:ext cx="8353425" cy="707886"/>
          </a:xfrm>
          <a:prstGeom prst="rect">
            <a:avLst/>
          </a:prstGeom>
          <a:noFill/>
          <a:ln w="9525">
            <a:noFill/>
            <a:miter lim="800000"/>
            <a:headEnd/>
            <a:tailEnd/>
          </a:ln>
        </p:spPr>
        <p:txBody>
          <a:bodyPr>
            <a:spAutoFit/>
          </a:bodyPr>
          <a:lstStyle/>
          <a:p>
            <a:r>
              <a:rPr lang="it-IT" sz="2000" dirty="0">
                <a:solidFill>
                  <a:srgbClr val="071B50"/>
                </a:solidFill>
                <a:latin typeface="Arial" pitchFamily="34" charset="0"/>
                <a:cs typeface="Arial" pitchFamily="34" charset="0"/>
              </a:rPr>
              <a:t>Il mantenimento dei residui vegetali della coltura precedente e un minor numero di lavorazioni con caratteristiche di minore intensità consentono:</a:t>
            </a:r>
            <a:endParaRPr lang="it-IT" sz="2000" b="1" dirty="0">
              <a:solidFill>
                <a:srgbClr val="071B50"/>
              </a:solidFill>
              <a:latin typeface="Arial" pitchFamily="34" charset="0"/>
              <a:cs typeface="Arial" pitchFamily="34" charset="0"/>
            </a:endParaRPr>
          </a:p>
        </p:txBody>
      </p:sp>
      <p:sp>
        <p:nvSpPr>
          <p:cNvPr id="46086" name="Freccia in giù 23"/>
          <p:cNvSpPr>
            <a:spLocks noChangeArrowheads="1"/>
          </p:cNvSpPr>
          <p:nvPr/>
        </p:nvSpPr>
        <p:spPr bwMode="auto">
          <a:xfrm>
            <a:off x="4319588" y="2521900"/>
            <a:ext cx="431800" cy="610969"/>
          </a:xfrm>
          <a:prstGeom prst="downArrow">
            <a:avLst>
              <a:gd name="adj1" fmla="val 50000"/>
              <a:gd name="adj2" fmla="val 49947"/>
            </a:avLst>
          </a:prstGeom>
          <a:solidFill>
            <a:srgbClr val="9BBB59"/>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wrap="square">
            <a:spAutoFit/>
          </a:bodyPr>
          <a:lstStyle/>
          <a:p>
            <a:pPr marL="457200" indent="-457200" algn="ctr" eaLnBrk="1" fontAlgn="auto" hangingPunct="1">
              <a:lnSpc>
                <a:spcPct val="150000"/>
              </a:lnSpc>
              <a:spcBef>
                <a:spcPts val="0"/>
              </a:spcBef>
              <a:spcAft>
                <a:spcPts val="0"/>
              </a:spcAft>
            </a:pPr>
            <a:endParaRPr lang="it-IT" sz="1800" b="1" kern="0">
              <a:solidFill>
                <a:sysClr val="window" lastClr="FFFFFF"/>
              </a:solidFill>
              <a:latin typeface="Arial" pitchFamily="34" charset="0"/>
              <a:ea typeface="+mn-ea"/>
              <a:cs typeface="Arial" pitchFamily="34" charset="0"/>
            </a:endParaRPr>
          </a:p>
        </p:txBody>
      </p:sp>
      <p:sp>
        <p:nvSpPr>
          <p:cNvPr id="46087" name="Rettangolo 24"/>
          <p:cNvSpPr>
            <a:spLocks noChangeArrowheads="1"/>
          </p:cNvSpPr>
          <p:nvPr/>
        </p:nvSpPr>
        <p:spPr bwMode="auto">
          <a:xfrm>
            <a:off x="971600" y="3212976"/>
            <a:ext cx="7128792" cy="507831"/>
          </a:xfrm>
          <a:prstGeom prst="rect">
            <a:avLst/>
          </a:prstGeom>
          <a:solidFill>
            <a:srgbClr val="F79646"/>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wrap="square">
            <a:spAutoFit/>
          </a:bodyPr>
          <a:lstStyle/>
          <a:p>
            <a:pPr marL="457200" indent="-457200" algn="ctr" eaLnBrk="1" fontAlgn="auto" hangingPunct="1">
              <a:lnSpc>
                <a:spcPct val="150000"/>
              </a:lnSpc>
              <a:spcBef>
                <a:spcPts val="0"/>
              </a:spcBef>
              <a:spcAft>
                <a:spcPts val="0"/>
              </a:spcAft>
            </a:pPr>
            <a:r>
              <a:rPr lang="it-IT" sz="1800" b="1" kern="0" dirty="0">
                <a:solidFill>
                  <a:sysClr val="window" lastClr="FFFFFF"/>
                </a:solidFill>
                <a:latin typeface="Arial" pitchFamily="34" charset="0"/>
                <a:ea typeface="+mn-ea"/>
                <a:cs typeface="Arial" pitchFamily="34" charset="0"/>
              </a:rPr>
              <a:t>Miglioramento della stabilità della struttura del </a:t>
            </a:r>
            <a:r>
              <a:rPr lang="it-IT" sz="1800" b="1" kern="0" dirty="0" smtClean="0">
                <a:solidFill>
                  <a:sysClr val="window" lastClr="FFFFFF"/>
                </a:solidFill>
                <a:latin typeface="Arial" pitchFamily="34" charset="0"/>
                <a:ea typeface="+mn-ea"/>
                <a:cs typeface="Arial" pitchFamily="34" charset="0"/>
              </a:rPr>
              <a:t>suolo</a:t>
            </a:r>
            <a:endParaRPr lang="it-IT" sz="1800" b="1" kern="0" dirty="0">
              <a:solidFill>
                <a:sysClr val="window" lastClr="FFFFFF"/>
              </a:solidFill>
              <a:latin typeface="Arial" pitchFamily="34" charset="0"/>
              <a:ea typeface="+mn-ea"/>
              <a:cs typeface="Arial" pitchFamily="34" charset="0"/>
            </a:endParaRPr>
          </a:p>
        </p:txBody>
      </p:sp>
      <p:sp>
        <p:nvSpPr>
          <p:cNvPr id="46088" name="Rettangolo 25"/>
          <p:cNvSpPr>
            <a:spLocks noChangeArrowheads="1"/>
          </p:cNvSpPr>
          <p:nvPr/>
        </p:nvSpPr>
        <p:spPr bwMode="auto">
          <a:xfrm>
            <a:off x="971600" y="3836924"/>
            <a:ext cx="7128792" cy="507831"/>
          </a:xfrm>
          <a:prstGeom prst="rect">
            <a:avLst/>
          </a:prstGeom>
          <a:solidFill>
            <a:srgbClr val="F79646"/>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wrap="square">
            <a:spAutoFit/>
          </a:bodyPr>
          <a:lstStyle/>
          <a:p>
            <a:pPr marL="457200" indent="-457200" algn="ctr" eaLnBrk="1" fontAlgn="auto" hangingPunct="1">
              <a:lnSpc>
                <a:spcPct val="150000"/>
              </a:lnSpc>
              <a:spcBef>
                <a:spcPts val="0"/>
              </a:spcBef>
              <a:spcAft>
                <a:spcPts val="0"/>
              </a:spcAft>
            </a:pPr>
            <a:r>
              <a:rPr lang="it-IT" sz="1800" b="1" kern="0" dirty="0">
                <a:solidFill>
                  <a:sysClr val="window" lastClr="FFFFFF"/>
                </a:solidFill>
                <a:latin typeface="Arial" pitchFamily="34" charset="0"/>
                <a:ea typeface="+mn-ea"/>
                <a:cs typeface="Arial" pitchFamily="34" charset="0"/>
              </a:rPr>
              <a:t>Migliori condizioni di nutrimento delle colture</a:t>
            </a:r>
          </a:p>
        </p:txBody>
      </p:sp>
      <p:sp>
        <p:nvSpPr>
          <p:cNvPr id="46089" name="Rettangolo 26"/>
          <p:cNvSpPr>
            <a:spLocks noChangeArrowheads="1"/>
          </p:cNvSpPr>
          <p:nvPr/>
        </p:nvSpPr>
        <p:spPr bwMode="auto">
          <a:xfrm>
            <a:off x="971600" y="4460872"/>
            <a:ext cx="7128792" cy="507831"/>
          </a:xfrm>
          <a:prstGeom prst="rect">
            <a:avLst/>
          </a:prstGeom>
          <a:solidFill>
            <a:srgbClr val="F79646"/>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wrap="square">
            <a:spAutoFit/>
          </a:bodyPr>
          <a:lstStyle/>
          <a:p>
            <a:pPr marL="457200" indent="-457200" algn="ctr" eaLnBrk="1" fontAlgn="auto" hangingPunct="1">
              <a:lnSpc>
                <a:spcPct val="150000"/>
              </a:lnSpc>
              <a:spcBef>
                <a:spcPts val="0"/>
              </a:spcBef>
              <a:spcAft>
                <a:spcPts val="0"/>
              </a:spcAft>
            </a:pPr>
            <a:r>
              <a:rPr lang="it-IT" sz="1800" b="1" kern="0" dirty="0">
                <a:solidFill>
                  <a:sysClr val="window" lastClr="FFFFFF"/>
                </a:solidFill>
                <a:latin typeface="Arial" pitchFamily="34" charset="0"/>
                <a:ea typeface="+mn-ea"/>
                <a:cs typeface="Arial" pitchFamily="34" charset="0"/>
              </a:rPr>
              <a:t>Maggiore sviluppo della flora microbica</a:t>
            </a:r>
          </a:p>
        </p:txBody>
      </p:sp>
      <p:sp>
        <p:nvSpPr>
          <p:cNvPr id="46090" name="Rettangolo 27"/>
          <p:cNvSpPr>
            <a:spLocks noChangeArrowheads="1"/>
          </p:cNvSpPr>
          <p:nvPr/>
        </p:nvSpPr>
        <p:spPr bwMode="auto">
          <a:xfrm>
            <a:off x="971600" y="5084820"/>
            <a:ext cx="7128792" cy="507831"/>
          </a:xfrm>
          <a:prstGeom prst="rect">
            <a:avLst/>
          </a:prstGeom>
          <a:solidFill>
            <a:srgbClr val="F79646"/>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wrap="square">
            <a:spAutoFit/>
          </a:bodyPr>
          <a:lstStyle/>
          <a:p>
            <a:pPr marL="457200" indent="-457200" algn="ctr" eaLnBrk="1" fontAlgn="auto" hangingPunct="1">
              <a:lnSpc>
                <a:spcPct val="150000"/>
              </a:lnSpc>
              <a:spcBef>
                <a:spcPts val="0"/>
              </a:spcBef>
              <a:spcAft>
                <a:spcPts val="0"/>
              </a:spcAft>
            </a:pPr>
            <a:r>
              <a:rPr lang="it-IT" sz="1800" b="1" kern="0" dirty="0">
                <a:solidFill>
                  <a:sysClr val="window" lastClr="FFFFFF"/>
                </a:solidFill>
                <a:latin typeface="Arial" pitchFamily="34" charset="0"/>
                <a:ea typeface="+mn-ea"/>
                <a:cs typeface="Arial" pitchFamily="34" charset="0"/>
              </a:rPr>
              <a:t>Condizioni per un maggiore </a:t>
            </a:r>
            <a:r>
              <a:rPr lang="it-IT" sz="1800" b="1" kern="0" dirty="0" smtClean="0">
                <a:solidFill>
                  <a:sysClr val="window" lastClr="FFFFFF"/>
                </a:solidFill>
                <a:latin typeface="Arial" pitchFamily="34" charset="0"/>
                <a:ea typeface="+mn-ea"/>
                <a:cs typeface="Arial" pitchFamily="34" charset="0"/>
              </a:rPr>
              <a:t>assorbimento dell’acqua</a:t>
            </a:r>
            <a:endParaRPr lang="it-IT" sz="1800" b="1" kern="0" dirty="0">
              <a:solidFill>
                <a:sysClr val="window" lastClr="FFFFFF"/>
              </a:solidFill>
              <a:latin typeface="Arial" pitchFamily="34" charset="0"/>
              <a:ea typeface="+mn-ea"/>
              <a:cs typeface="Arial" pitchFamily="34" charset="0"/>
            </a:endParaRPr>
          </a:p>
        </p:txBody>
      </p:sp>
      <p:sp>
        <p:nvSpPr>
          <p:cNvPr id="46091" name="Rettangolo 28"/>
          <p:cNvSpPr>
            <a:spLocks noChangeArrowheads="1"/>
          </p:cNvSpPr>
          <p:nvPr/>
        </p:nvSpPr>
        <p:spPr bwMode="auto">
          <a:xfrm>
            <a:off x="971600" y="5708769"/>
            <a:ext cx="7128792" cy="456535"/>
          </a:xfrm>
          <a:prstGeom prst="rect">
            <a:avLst/>
          </a:prstGeom>
          <a:solidFill>
            <a:srgbClr val="F79646"/>
          </a:solidFill>
          <a:ln w="38100" cap="flat" cmpd="sng" algn="ctr">
            <a:solidFill>
              <a:sysClr val="window" lastClr="FFFFFF"/>
            </a:solidFill>
            <a:prstDash val="solid"/>
            <a:headEnd/>
            <a:tailEnd/>
          </a:ln>
          <a:effectLst>
            <a:outerShdw blurRad="40000" dist="20000" dir="5400000" rotWithShape="0">
              <a:srgbClr val="000000">
                <a:alpha val="38000"/>
              </a:srgbClr>
            </a:outerShdw>
          </a:effectLst>
        </p:spPr>
        <p:txBody>
          <a:bodyPr wrap="square">
            <a:spAutoFit/>
          </a:bodyPr>
          <a:lstStyle/>
          <a:p>
            <a:pPr marL="457200" indent="-457200" algn="ctr" eaLnBrk="1" fontAlgn="auto" hangingPunct="1">
              <a:lnSpc>
                <a:spcPct val="150000"/>
              </a:lnSpc>
              <a:spcBef>
                <a:spcPts val="0"/>
              </a:spcBef>
              <a:spcAft>
                <a:spcPts val="0"/>
              </a:spcAft>
            </a:pPr>
            <a:r>
              <a:rPr lang="it-IT" sz="1800" b="1" kern="0" dirty="0">
                <a:solidFill>
                  <a:sysClr val="window" lastClr="FFFFFF"/>
                </a:solidFill>
                <a:latin typeface="Arial" pitchFamily="34" charset="0"/>
                <a:ea typeface="+mn-ea"/>
                <a:cs typeface="Arial" pitchFamily="34" charset="0"/>
              </a:rPr>
              <a:t>Minori emissioni di gas serra CO</a:t>
            </a:r>
            <a:r>
              <a:rPr lang="it-IT" sz="1800" b="1" kern="0" baseline="-25000" dirty="0">
                <a:solidFill>
                  <a:sysClr val="window" lastClr="FFFFFF"/>
                </a:solidFill>
                <a:latin typeface="Arial" pitchFamily="34" charset="0"/>
                <a:ea typeface="+mn-ea"/>
                <a:cs typeface="Arial" pitchFamily="34" charset="0"/>
              </a:rPr>
              <a:t>2</a:t>
            </a:r>
          </a:p>
        </p:txBody>
      </p:sp>
    </p:spTree>
    <p:extLst>
      <p:ext uri="{BB962C8B-B14F-4D97-AF65-F5344CB8AC3E}">
        <p14:creationId xmlns:p14="http://schemas.microsoft.com/office/powerpoint/2010/main" xmlns="" val="389082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087"/>
                                        </p:tgtEl>
                                        <p:attrNameLst>
                                          <p:attrName>style.visibility</p:attrName>
                                        </p:attrNameLst>
                                      </p:cBhvr>
                                      <p:to>
                                        <p:strVal val="visible"/>
                                      </p:to>
                                    </p:set>
                                    <p:anim calcmode="lin" valueType="num">
                                      <p:cBhvr additive="base">
                                        <p:cTn id="7" dur="1000" fill="hold"/>
                                        <p:tgtEl>
                                          <p:spTgt spid="46087"/>
                                        </p:tgtEl>
                                        <p:attrNameLst>
                                          <p:attrName>ppt_x</p:attrName>
                                        </p:attrNameLst>
                                      </p:cBhvr>
                                      <p:tavLst>
                                        <p:tav tm="0">
                                          <p:val>
                                            <p:strVal val="0-#ppt_w/2"/>
                                          </p:val>
                                        </p:tav>
                                        <p:tav tm="100000">
                                          <p:val>
                                            <p:strVal val="#ppt_x"/>
                                          </p:val>
                                        </p:tav>
                                      </p:tavLst>
                                    </p:anim>
                                    <p:anim calcmode="lin" valueType="num">
                                      <p:cBhvr additive="base">
                                        <p:cTn id="8" dur="1000" fill="hold"/>
                                        <p:tgtEl>
                                          <p:spTgt spid="4608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6088"/>
                                        </p:tgtEl>
                                        <p:attrNameLst>
                                          <p:attrName>style.visibility</p:attrName>
                                        </p:attrNameLst>
                                      </p:cBhvr>
                                      <p:to>
                                        <p:strVal val="visible"/>
                                      </p:to>
                                    </p:set>
                                    <p:anim calcmode="lin" valueType="num">
                                      <p:cBhvr additive="base">
                                        <p:cTn id="11" dur="1000" fill="hold"/>
                                        <p:tgtEl>
                                          <p:spTgt spid="46088"/>
                                        </p:tgtEl>
                                        <p:attrNameLst>
                                          <p:attrName>ppt_x</p:attrName>
                                        </p:attrNameLst>
                                      </p:cBhvr>
                                      <p:tavLst>
                                        <p:tav tm="0">
                                          <p:val>
                                            <p:strVal val="0-#ppt_w/2"/>
                                          </p:val>
                                        </p:tav>
                                        <p:tav tm="100000">
                                          <p:val>
                                            <p:strVal val="#ppt_x"/>
                                          </p:val>
                                        </p:tav>
                                      </p:tavLst>
                                    </p:anim>
                                    <p:anim calcmode="lin" valueType="num">
                                      <p:cBhvr additive="base">
                                        <p:cTn id="12" dur="1000" fill="hold"/>
                                        <p:tgtEl>
                                          <p:spTgt spid="4608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6089"/>
                                        </p:tgtEl>
                                        <p:attrNameLst>
                                          <p:attrName>style.visibility</p:attrName>
                                        </p:attrNameLst>
                                      </p:cBhvr>
                                      <p:to>
                                        <p:strVal val="visible"/>
                                      </p:to>
                                    </p:set>
                                    <p:anim calcmode="lin" valueType="num">
                                      <p:cBhvr additive="base">
                                        <p:cTn id="15" dur="1000" fill="hold"/>
                                        <p:tgtEl>
                                          <p:spTgt spid="46089"/>
                                        </p:tgtEl>
                                        <p:attrNameLst>
                                          <p:attrName>ppt_x</p:attrName>
                                        </p:attrNameLst>
                                      </p:cBhvr>
                                      <p:tavLst>
                                        <p:tav tm="0">
                                          <p:val>
                                            <p:strVal val="0-#ppt_w/2"/>
                                          </p:val>
                                        </p:tav>
                                        <p:tav tm="100000">
                                          <p:val>
                                            <p:strVal val="#ppt_x"/>
                                          </p:val>
                                        </p:tav>
                                      </p:tavLst>
                                    </p:anim>
                                    <p:anim calcmode="lin" valueType="num">
                                      <p:cBhvr additive="base">
                                        <p:cTn id="16" dur="1000" fill="hold"/>
                                        <p:tgtEl>
                                          <p:spTgt spid="4608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6090"/>
                                        </p:tgtEl>
                                        <p:attrNameLst>
                                          <p:attrName>style.visibility</p:attrName>
                                        </p:attrNameLst>
                                      </p:cBhvr>
                                      <p:to>
                                        <p:strVal val="visible"/>
                                      </p:to>
                                    </p:set>
                                    <p:anim calcmode="lin" valueType="num">
                                      <p:cBhvr additive="base">
                                        <p:cTn id="19" dur="1000" fill="hold"/>
                                        <p:tgtEl>
                                          <p:spTgt spid="46090"/>
                                        </p:tgtEl>
                                        <p:attrNameLst>
                                          <p:attrName>ppt_x</p:attrName>
                                        </p:attrNameLst>
                                      </p:cBhvr>
                                      <p:tavLst>
                                        <p:tav tm="0">
                                          <p:val>
                                            <p:strVal val="0-#ppt_w/2"/>
                                          </p:val>
                                        </p:tav>
                                        <p:tav tm="100000">
                                          <p:val>
                                            <p:strVal val="#ppt_x"/>
                                          </p:val>
                                        </p:tav>
                                      </p:tavLst>
                                    </p:anim>
                                    <p:anim calcmode="lin" valueType="num">
                                      <p:cBhvr additive="base">
                                        <p:cTn id="20" dur="1000" fill="hold"/>
                                        <p:tgtEl>
                                          <p:spTgt spid="4609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6091"/>
                                        </p:tgtEl>
                                        <p:attrNameLst>
                                          <p:attrName>style.visibility</p:attrName>
                                        </p:attrNameLst>
                                      </p:cBhvr>
                                      <p:to>
                                        <p:strVal val="visible"/>
                                      </p:to>
                                    </p:set>
                                    <p:anim calcmode="lin" valueType="num">
                                      <p:cBhvr additive="base">
                                        <p:cTn id="23" dur="1000" fill="hold"/>
                                        <p:tgtEl>
                                          <p:spTgt spid="46091"/>
                                        </p:tgtEl>
                                        <p:attrNameLst>
                                          <p:attrName>ppt_x</p:attrName>
                                        </p:attrNameLst>
                                      </p:cBhvr>
                                      <p:tavLst>
                                        <p:tav tm="0">
                                          <p:val>
                                            <p:strVal val="0-#ppt_w/2"/>
                                          </p:val>
                                        </p:tav>
                                        <p:tav tm="100000">
                                          <p:val>
                                            <p:strVal val="#ppt_x"/>
                                          </p:val>
                                        </p:tav>
                                      </p:tavLst>
                                    </p:anim>
                                    <p:anim calcmode="lin" valueType="num">
                                      <p:cBhvr additive="base">
                                        <p:cTn id="24" dur="1000" fill="hold"/>
                                        <p:tgtEl>
                                          <p:spTgt spid="460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7" grpId="0" animBg="1"/>
      <p:bldP spid="46088" grpId="0" animBg="1"/>
      <p:bldP spid="46089" grpId="0" animBg="1"/>
      <p:bldP spid="46090" grpId="0" animBg="1"/>
      <p:bldP spid="4609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olo 1"/>
          <p:cNvSpPr>
            <a:spLocks/>
          </p:cNvSpPr>
          <p:nvPr/>
        </p:nvSpPr>
        <p:spPr bwMode="auto">
          <a:xfrm>
            <a:off x="179388" y="44450"/>
            <a:ext cx="8569325" cy="571500"/>
          </a:xfrm>
          <a:prstGeom prst="rect">
            <a:avLst/>
          </a:prstGeom>
          <a:noFill/>
          <a:ln w="9525">
            <a:noFill/>
            <a:miter lim="800000"/>
            <a:headEnd/>
            <a:tailEnd/>
          </a:ln>
        </p:spPr>
        <p:txBody>
          <a:bodyPr anchor="ctr"/>
          <a:lstStyle/>
          <a:p>
            <a:r>
              <a:rPr lang="it-IT" sz="2800" b="1" dirty="0">
                <a:solidFill>
                  <a:srgbClr val="071B50"/>
                </a:solidFill>
                <a:latin typeface="Trebuchet MS" pitchFamily="34" charset="0"/>
              </a:rPr>
              <a:t>La sostanza organica (successioni mais-frumento)</a:t>
            </a:r>
          </a:p>
        </p:txBody>
      </p:sp>
      <p:graphicFrame>
        <p:nvGraphicFramePr>
          <p:cNvPr id="3" name="Grafico 2"/>
          <p:cNvGraphicFramePr>
            <a:graphicFrameLocks/>
          </p:cNvGraphicFramePr>
          <p:nvPr/>
        </p:nvGraphicFramePr>
        <p:xfrm>
          <a:off x="285720" y="1428736"/>
          <a:ext cx="8429683" cy="4505344"/>
        </p:xfrm>
        <a:graphic>
          <a:graphicData uri="http://schemas.openxmlformats.org/drawingml/2006/chart">
            <c:chart xmlns:c="http://schemas.openxmlformats.org/drawingml/2006/chart" xmlns:r="http://schemas.openxmlformats.org/officeDocument/2006/relationships" r:id="rId3"/>
          </a:graphicData>
        </a:graphic>
      </p:graphicFrame>
      <p:sp>
        <p:nvSpPr>
          <p:cNvPr id="55300" name="Rectangle 3"/>
          <p:cNvSpPr txBox="1">
            <a:spLocks noChangeArrowheads="1"/>
          </p:cNvSpPr>
          <p:nvPr/>
        </p:nvSpPr>
        <p:spPr bwMode="auto">
          <a:xfrm>
            <a:off x="107950" y="908050"/>
            <a:ext cx="8496300" cy="5143500"/>
          </a:xfrm>
          <a:prstGeom prst="rect">
            <a:avLst/>
          </a:prstGeom>
          <a:noFill/>
          <a:ln w="9525">
            <a:noFill/>
            <a:miter lim="800000"/>
            <a:headEnd/>
            <a:tailEnd/>
          </a:ln>
        </p:spPr>
        <p:txBody>
          <a:bodyPr/>
          <a:lstStyle/>
          <a:p>
            <a:pPr marL="0" lvl="2" eaLnBrk="1" hangingPunct="1">
              <a:spcBef>
                <a:spcPct val="20000"/>
              </a:spcBef>
            </a:pPr>
            <a:r>
              <a:rPr lang="it-IT" sz="1800">
                <a:solidFill>
                  <a:srgbClr val="424242"/>
                </a:solidFill>
                <a:latin typeface="Trebuchet MS" pitchFamily="34" charset="0"/>
              </a:rPr>
              <a:t>Tenore in S.O. sullo stesso suolo  rispetto all’arato (7 anni per SS, 10 per il MT)</a:t>
            </a:r>
          </a:p>
        </p:txBody>
      </p:sp>
      <p:sp>
        <p:nvSpPr>
          <p:cNvPr id="2" name="CasellaDiTesto 1"/>
          <p:cNvSpPr txBox="1"/>
          <p:nvPr/>
        </p:nvSpPr>
        <p:spPr>
          <a:xfrm>
            <a:off x="323528" y="5877272"/>
            <a:ext cx="5400600" cy="338554"/>
          </a:xfrm>
          <a:prstGeom prst="rect">
            <a:avLst/>
          </a:prstGeom>
          <a:noFill/>
        </p:spPr>
        <p:txBody>
          <a:bodyPr wrap="square" rtlCol="0">
            <a:spAutoFit/>
          </a:bodyPr>
          <a:lstStyle/>
          <a:p>
            <a:r>
              <a:rPr lang="it-IT" sz="1600" dirty="0" smtClean="0">
                <a:solidFill>
                  <a:srgbClr val="071B50"/>
                </a:solidFill>
              </a:rPr>
              <a:t>Fonte: sperimentazioni </a:t>
            </a:r>
            <a:r>
              <a:rPr lang="it-IT" sz="1600" dirty="0" err="1" smtClean="0">
                <a:solidFill>
                  <a:srgbClr val="071B50"/>
                </a:solidFill>
              </a:rPr>
              <a:t>Di.Pro.Ve</a:t>
            </a:r>
            <a:r>
              <a:rPr lang="it-IT" sz="1600" dirty="0" smtClean="0">
                <a:solidFill>
                  <a:srgbClr val="071B50"/>
                </a:solidFill>
              </a:rPr>
              <a:t> </a:t>
            </a:r>
            <a:endParaRPr lang="it-IT" sz="1600" dirty="0">
              <a:solidFill>
                <a:srgbClr val="071B50"/>
              </a:solidFill>
            </a:endParaRPr>
          </a:p>
        </p:txBody>
      </p:sp>
    </p:spTree>
    <p:extLst>
      <p:ext uri="{BB962C8B-B14F-4D97-AF65-F5344CB8AC3E}">
        <p14:creationId xmlns:p14="http://schemas.microsoft.com/office/powerpoint/2010/main" xmlns="" val="3133089578"/>
      </p:ext>
    </p:extLst>
  </p:cSld>
  <p:clrMapOvr>
    <a:masterClrMapping/>
  </p:clrMapOvr>
  <p:timing>
    <p:tnLst>
      <p:par>
        <p:cTn id="1" dur="indefinite" restart="never" nodeType="tmRoot"/>
      </p:par>
    </p:tnLst>
  </p:timing>
</p:sld>
</file>

<file path=ppt/theme/theme1.xml><?xml version="1.0" encoding="utf-8"?>
<a:theme xmlns:a="http://schemas.openxmlformats.org/drawingml/2006/main" name="F_PP_agraria_2[1]">
  <a:themeElements>
    <a:clrScheme name="F_PP_agraria_2[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_PP_agraria_2[1]">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ea typeface="ＭＳ Ｐゴシック" pitchFamily="96" charset="-128"/>
          </a:defRPr>
        </a:defPPr>
      </a:lstStyle>
    </a:lnDef>
  </a:objectDefaults>
  <a:extraClrSchemeLst>
    <a:extraClrScheme>
      <a:clrScheme name="F_PP_agraria_2[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_PP_agraria_2[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_PP_agraria_2[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_PP_agraria_2[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_PP_agraria_2[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_PP_agraria_2[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_PP_agraria_2[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_PP_agraria_2[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_PP_agraria_2[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_PP_agraria_2[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_PP_agraria_2[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_PP_agraria_2[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Struttura predefinita">
    <a:majorFont>
      <a:latin typeface="Trebuchet MS"/>
      <a:ea typeface="ＭＳ Ｐゴシック"/>
      <a:cs typeface=""/>
    </a:majorFont>
    <a:minorFont>
      <a:latin typeface="Trebuchet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Trebuchet MS"/>
      <a:ea typeface="ＭＳ Ｐゴシック"/>
      <a:cs typeface="ＭＳ Ｐゴシック"/>
    </a:majorFont>
    <a:minorFont>
      <a:latin typeface="Trebuchet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50292</TotalTime>
  <Words>2880</Words>
  <Application>Microsoft Office PowerPoint</Application>
  <PresentationFormat>Presentazione su schermo (4:3)</PresentationFormat>
  <Paragraphs>393</Paragraphs>
  <Slides>46</Slides>
  <Notes>46</Notes>
  <HiddenSlides>0</HiddenSlides>
  <MMClips>0</MMClips>
  <ScaleCrop>false</ScaleCrop>
  <HeadingPairs>
    <vt:vector size="4" baseType="variant">
      <vt:variant>
        <vt:lpstr>Tema</vt:lpstr>
      </vt:variant>
      <vt:variant>
        <vt:i4>1</vt:i4>
      </vt:variant>
      <vt:variant>
        <vt:lpstr>Titoli diapositive</vt:lpstr>
      </vt:variant>
      <vt:variant>
        <vt:i4>46</vt:i4>
      </vt:variant>
    </vt:vector>
  </HeadingPairs>
  <TitlesOfParts>
    <vt:vector size="47" baseType="lpstr">
      <vt:lpstr>F_PP_agraria_2[1]</vt:lpstr>
      <vt:lpstr>Agricoltura conservativa</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Andrea</dc:creator>
  <cp:lastModifiedBy>lodovico alfieri</cp:lastModifiedBy>
  <cp:revision>944</cp:revision>
  <dcterms:created xsi:type="dcterms:W3CDTF">2010-01-29T17:05:09Z</dcterms:created>
  <dcterms:modified xsi:type="dcterms:W3CDTF">2013-01-09T13:07:57Z</dcterms:modified>
</cp:coreProperties>
</file>