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 id="2147483651" r:id="rId2"/>
    <p:sldMasterId id="2147483976" r:id="rId3"/>
  </p:sldMasterIdLst>
  <p:notesMasterIdLst>
    <p:notesMasterId r:id="rId29"/>
  </p:notesMasterIdLst>
  <p:handoutMasterIdLst>
    <p:handoutMasterId r:id="rId30"/>
  </p:handoutMasterIdLst>
  <p:sldIdLst>
    <p:sldId id="256" r:id="rId4"/>
    <p:sldId id="328" r:id="rId5"/>
    <p:sldId id="329" r:id="rId6"/>
    <p:sldId id="330" r:id="rId7"/>
    <p:sldId id="331" r:id="rId8"/>
    <p:sldId id="332"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Lst>
  <p:sldSz cx="9144000" cy="6858000" type="screen4x3"/>
  <p:notesSz cx="6858000" cy="9144000"/>
  <p:defaultTextStyle>
    <a:defPPr>
      <a:defRPr lang="it-IT"/>
    </a:defPPr>
    <a:lvl1pPr algn="l" rtl="0" eaLnBrk="0" fontAlgn="base" hangingPunct="0">
      <a:spcBef>
        <a:spcPct val="0"/>
      </a:spcBef>
      <a:spcAft>
        <a:spcPct val="0"/>
      </a:spcAft>
      <a:defRPr sz="20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66"/>
    <a:srgbClr val="FF330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0776" autoAdjust="0"/>
  </p:normalViewPr>
  <p:slideViewPr>
    <p:cSldViewPr>
      <p:cViewPr>
        <p:scale>
          <a:sx n="60" d="100"/>
          <a:sy n="60" d="100"/>
        </p:scale>
        <p:origin x="-1686" y="-4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384"/>
    </p:cViewPr>
  </p:sorterViewPr>
  <p:notesViewPr>
    <p:cSldViewPr>
      <p:cViewPr varScale="1">
        <p:scale>
          <a:sx n="67" d="100"/>
          <a:sy n="67" d="100"/>
        </p:scale>
        <p:origin x="-279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25.xml"/><Relationship Id="rId5" Type="http://schemas.openxmlformats.org/officeDocument/2006/relationships/slide" Target="slides/slide21.xml"/><Relationship Id="rId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it-IT"/>
          </a:p>
        </p:txBody>
      </p:sp>
      <p:sp>
        <p:nvSpPr>
          <p:cNvPr id="29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it-IT"/>
          </a:p>
        </p:txBody>
      </p:sp>
      <p:sp>
        <p:nvSpPr>
          <p:cNvPr id="29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it-IT"/>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defRPr>
            </a:lvl1pPr>
          </a:lstStyle>
          <a:p>
            <a:pPr>
              <a:defRPr/>
            </a:pPr>
            <a:fld id="{5BBD2054-B660-4201-9D61-91BC6AFD9942}" type="slidenum">
              <a:rPr lang="it-IT"/>
              <a:pPr>
                <a:defRPr/>
              </a:pPr>
              <a:t>‹N›</a:t>
            </a:fld>
            <a:endParaRPr lang="it-IT"/>
          </a:p>
        </p:txBody>
      </p:sp>
    </p:spTree>
    <p:extLst>
      <p:ext uri="{BB962C8B-B14F-4D97-AF65-F5344CB8AC3E}">
        <p14:creationId xmlns:p14="http://schemas.microsoft.com/office/powerpoint/2010/main" val="4266171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it-IT"/>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it-IT"/>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it-IT"/>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defRPr>
            </a:lvl1pPr>
          </a:lstStyle>
          <a:p>
            <a:pPr>
              <a:defRPr/>
            </a:pPr>
            <a:fld id="{AE37F6EC-2595-4C88-99FD-87462FDE179B}" type="slidenum">
              <a:rPr lang="it-IT"/>
              <a:pPr>
                <a:defRPr/>
              </a:pPr>
              <a:t>‹N›</a:t>
            </a:fld>
            <a:endParaRPr lang="it-IT"/>
          </a:p>
        </p:txBody>
      </p:sp>
    </p:spTree>
    <p:extLst>
      <p:ext uri="{BB962C8B-B14F-4D97-AF65-F5344CB8AC3E}">
        <p14:creationId xmlns:p14="http://schemas.microsoft.com/office/powerpoint/2010/main" val="3966329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404F9E4-DDBD-4993-AF91-91BE904D2F46}" type="slidenum">
              <a:rPr lang="it-IT" smtClean="0">
                <a:ea typeface="MS PGothic" pitchFamily="34" charset="-128"/>
              </a:rPr>
              <a:pPr/>
              <a:t>1</a:t>
            </a:fld>
            <a:endParaRPr lang="it-IT" smtClean="0">
              <a:ea typeface="MS PGothic" pitchFamily="34" charset="-128"/>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B47B2-0699-44C2-BF80-85DF8FE423FF}" type="slidenum">
              <a:rPr lang="it-IT"/>
              <a:pPr/>
              <a:t>10</a:t>
            </a:fld>
            <a:endParaRPr lang="it-IT"/>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32BBA-C949-4EFF-888C-3B3AE9209485}" type="slidenum">
              <a:rPr lang="it-IT"/>
              <a:pPr/>
              <a:t>11</a:t>
            </a:fld>
            <a:endParaRPr lang="it-IT"/>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12C02D-6285-4CCF-BD94-08D914015634}" type="slidenum">
              <a:rPr lang="it-IT"/>
              <a:pPr/>
              <a:t>12</a:t>
            </a:fld>
            <a:endParaRPr lang="it-IT"/>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666A2-9787-47F0-A224-EA6B5AEAFDB7}" type="slidenum">
              <a:rPr lang="it-IT"/>
              <a:pPr/>
              <a:t>13</a:t>
            </a:fld>
            <a:endParaRPr lang="it-IT"/>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739A6-7FA2-497D-ACE6-DC54775A98DB}" type="slidenum">
              <a:rPr lang="it-IT"/>
              <a:pPr/>
              <a:t>14</a:t>
            </a:fld>
            <a:endParaRPr lang="it-IT"/>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C7309-6ABF-477F-AADD-30B869125624}" type="slidenum">
              <a:rPr lang="it-IT"/>
              <a:pPr/>
              <a:t>15</a:t>
            </a:fld>
            <a:endParaRPr lang="it-IT"/>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B0AD8-C2E2-44E1-95D2-FFF2B4EC2602}" type="slidenum">
              <a:rPr lang="it-IT"/>
              <a:pPr/>
              <a:t>16</a:t>
            </a:fld>
            <a:endParaRPr lang="it-IT"/>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7C5C8-ED36-47FD-9751-2FD29939625A}" type="slidenum">
              <a:rPr lang="it-IT"/>
              <a:pPr/>
              <a:t>17</a:t>
            </a:fld>
            <a:endParaRPr lang="it-IT"/>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ABE1-6327-4516-99C1-1C3722425C27}" type="slidenum">
              <a:rPr lang="it-IT"/>
              <a:pPr/>
              <a:t>18</a:t>
            </a:fld>
            <a:endParaRPr lang="it-IT"/>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FDE33-44AD-4E18-93AB-76FA99201CEA}" type="slidenum">
              <a:rPr lang="it-IT"/>
              <a:pPr/>
              <a:t>19</a:t>
            </a:fld>
            <a:endParaRPr lang="it-IT"/>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D9CD1-7CF5-4B4B-A8D3-3CD9E7D70782}" type="slidenum">
              <a:rPr lang="it-IT"/>
              <a:pPr/>
              <a:t>2</a:t>
            </a:fld>
            <a:endParaRPr lang="it-IT"/>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89ED4-9DAD-4611-ADA2-204B4936F1C6}" type="slidenum">
              <a:rPr lang="it-IT"/>
              <a:pPr/>
              <a:t>20</a:t>
            </a:fld>
            <a:endParaRPr lang="it-IT"/>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79974-B11E-41C0-9264-751D79C211F8}" type="slidenum">
              <a:rPr lang="it-IT"/>
              <a:pPr/>
              <a:t>21</a:t>
            </a:fld>
            <a:endParaRPr lang="it-IT"/>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9FA49-18F9-421F-A5F6-41276BCABEB9}" type="slidenum">
              <a:rPr lang="it-IT"/>
              <a:pPr/>
              <a:t>22</a:t>
            </a:fld>
            <a:endParaRPr lang="it-IT"/>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CABF6-70DB-484B-B939-C9476EB37C8E}" type="slidenum">
              <a:rPr lang="it-IT"/>
              <a:pPr/>
              <a:t>23</a:t>
            </a:fld>
            <a:endParaRPr lang="it-IT"/>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2DE66-FA8A-4096-8B1B-03125F47BB2A}" type="slidenum">
              <a:rPr lang="it-IT"/>
              <a:pPr/>
              <a:t>24</a:t>
            </a:fld>
            <a:endParaRPr lang="it-IT"/>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1288115-B4D3-467D-8F6C-A22F01C535C8}" type="slidenum">
              <a:rPr lang="it-IT" smtClean="0"/>
              <a:pPr>
                <a:defRPr/>
              </a:pPr>
              <a:t>25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60D233-BFB0-499A-BA44-889B67F7F42A}" type="slidenum">
              <a:rPr lang="it-IT"/>
              <a:pPr/>
              <a:t>3</a:t>
            </a:fld>
            <a:endParaRPr lang="it-IT"/>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16B43-AF0A-4521-A9B5-6646C310878C}" type="slidenum">
              <a:rPr lang="it-IT"/>
              <a:pPr/>
              <a:t>4</a:t>
            </a:fld>
            <a:endParaRPr lang="it-IT"/>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8C15F-3A91-46C3-A9CB-98CD4C227759}" type="slidenum">
              <a:rPr lang="it-IT"/>
              <a:pPr/>
              <a:t>5</a:t>
            </a:fld>
            <a:endParaRPr lang="it-IT"/>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8E223-7489-4238-A2DB-0F11EA4DA8CD}" type="slidenum">
              <a:rPr lang="it-IT"/>
              <a:pPr/>
              <a:t>6</a:t>
            </a:fld>
            <a:endParaRPr lang="it-IT"/>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723AE-E302-4DF8-89BD-B2D4AF9B3901}" type="slidenum">
              <a:rPr lang="it-IT"/>
              <a:pPr/>
              <a:t>7</a:t>
            </a:fld>
            <a:endParaRPr lang="it-IT"/>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70B5C-227B-47EA-A756-5E3DC00B4F6B}" type="slidenum">
              <a:rPr lang="it-IT"/>
              <a:pPr/>
              <a:t>8</a:t>
            </a:fld>
            <a:endParaRPr lang="it-IT"/>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90303-AD96-43F8-B757-65E0C26DB369}" type="slidenum">
              <a:rPr lang="it-IT"/>
              <a:pPr/>
              <a:t>9</a:t>
            </a:fld>
            <a:endParaRPr lang="it-IT"/>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F_PP_cover"/>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4099" name="Rectangle 3"/>
          <p:cNvSpPr>
            <a:spLocks noGrp="1" noChangeArrowheads="1"/>
          </p:cNvSpPr>
          <p:nvPr>
            <p:ph type="ctrTitle"/>
          </p:nvPr>
        </p:nvSpPr>
        <p:spPr>
          <a:xfrm>
            <a:off x="1943100" y="3200400"/>
            <a:ext cx="7772400" cy="641350"/>
          </a:xfrm>
        </p:spPr>
        <p:txBody>
          <a:bodyPr/>
          <a:lstStyle>
            <a:lvl1pPr>
              <a:defRPr/>
            </a:lvl1pPr>
          </a:lstStyle>
          <a:p>
            <a:r>
              <a:rPr lang="it-IT"/>
              <a:t>Fare clic per modificare stile</a:t>
            </a:r>
          </a:p>
        </p:txBody>
      </p:sp>
      <p:sp>
        <p:nvSpPr>
          <p:cNvPr id="4100" name="Rectangle 4"/>
          <p:cNvSpPr>
            <a:spLocks noGrp="1" noChangeArrowheads="1"/>
          </p:cNvSpPr>
          <p:nvPr>
            <p:ph type="subTitle" idx="1"/>
          </p:nvPr>
        </p:nvSpPr>
        <p:spPr>
          <a:xfrm>
            <a:off x="1955800" y="2743200"/>
            <a:ext cx="6883400" cy="419100"/>
          </a:xfrm>
        </p:spPr>
        <p:txBody>
          <a:bodyPr/>
          <a:lstStyle>
            <a:lvl1pPr marL="0" indent="0">
              <a:defRPr/>
            </a:lvl1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94625" y="2387600"/>
            <a:ext cx="1952625" cy="3327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1936750" y="2387600"/>
            <a:ext cx="5705475" cy="3327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5" name="Segnaposto numero diapositiva 4"/>
          <p:cNvSpPr>
            <a:spLocks noGrp="1"/>
          </p:cNvSpPr>
          <p:nvPr>
            <p:ph type="sldNum" sz="quarter" idx="11"/>
          </p:nvPr>
        </p:nvSpPr>
        <p:spPr/>
        <p:txBody>
          <a:bodyPr/>
          <a:lstStyle>
            <a:lvl1pPr>
              <a:defRPr/>
            </a:lvl1pPr>
          </a:lstStyle>
          <a:p>
            <a:pPr>
              <a:defRPr/>
            </a:pPr>
            <a:fld id="{B0740A7C-27DB-4B59-B47C-F871C36F113E}"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po ok">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contenuto 2"/>
          <p:cNvSpPr>
            <a:spLocks noGrp="1"/>
          </p:cNvSpPr>
          <p:nvPr>
            <p:ph idx="1"/>
          </p:nvPr>
        </p:nvSpPr>
        <p:spPr/>
        <p:txBody>
          <a:bodyPr/>
          <a:lstStyle>
            <a:lvl1pPr>
              <a:defRPr sz="2000">
                <a:latin typeface="Arial" pitchFamily="34" charset="0"/>
                <a:cs typeface="Arial" pitchFamily="34" charset="0"/>
              </a:defRPr>
            </a:lvl1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piè di pagina 3"/>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5" name="Segnaposto numero diapositiva 4"/>
          <p:cNvSpPr>
            <a:spLocks noGrp="1"/>
          </p:cNvSpPr>
          <p:nvPr>
            <p:ph type="sldNum" sz="quarter" idx="11"/>
          </p:nvPr>
        </p:nvSpPr>
        <p:spPr/>
        <p:txBody>
          <a:bodyPr/>
          <a:lstStyle>
            <a:lvl1pPr>
              <a:defRPr/>
            </a:lvl1pPr>
          </a:lstStyle>
          <a:p>
            <a:pPr>
              <a:defRPr/>
            </a:pPr>
            <a:fld id="{F5EDC321-FD3D-44B4-BB9A-815FE0EE11CC}"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piè di pagina 3"/>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5" name="Segnaposto numero diapositiva 4"/>
          <p:cNvSpPr>
            <a:spLocks noGrp="1"/>
          </p:cNvSpPr>
          <p:nvPr>
            <p:ph type="sldNum" sz="quarter" idx="11"/>
          </p:nvPr>
        </p:nvSpPr>
        <p:spPr/>
        <p:txBody>
          <a:bodyPr/>
          <a:lstStyle>
            <a:lvl1pPr>
              <a:defRPr/>
            </a:lvl1pPr>
          </a:lstStyle>
          <a:p>
            <a:pPr>
              <a:defRPr/>
            </a:pPr>
            <a:fld id="{BF195DA8-05DE-41B0-A46E-66DF91E01C39}"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381000" y="133985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495800" y="133985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6" name="Segnaposto numero diapositiva 5"/>
          <p:cNvSpPr>
            <a:spLocks noGrp="1"/>
          </p:cNvSpPr>
          <p:nvPr>
            <p:ph type="sldNum" sz="quarter" idx="11"/>
          </p:nvPr>
        </p:nvSpPr>
        <p:spPr/>
        <p:txBody>
          <a:bodyPr/>
          <a:lstStyle>
            <a:lvl1pPr>
              <a:defRPr/>
            </a:lvl1pPr>
          </a:lstStyle>
          <a:p>
            <a:pPr>
              <a:defRPr/>
            </a:pPr>
            <a:fld id="{A82EE594-DBFC-4218-BDDC-30D2CD21E8C6}"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8" name="Segnaposto numero diapositiva 7"/>
          <p:cNvSpPr>
            <a:spLocks noGrp="1"/>
          </p:cNvSpPr>
          <p:nvPr>
            <p:ph type="sldNum" sz="quarter" idx="11"/>
          </p:nvPr>
        </p:nvSpPr>
        <p:spPr/>
        <p:txBody>
          <a:bodyPr/>
          <a:lstStyle>
            <a:lvl1pPr>
              <a:defRPr/>
            </a:lvl1pPr>
          </a:lstStyle>
          <a:p>
            <a:pPr>
              <a:defRPr/>
            </a:pPr>
            <a:fld id="{04E03BC5-0388-4CA4-AE10-421C15AB7F3B}"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piè di pagina 2"/>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4" name="Segnaposto numero diapositiva 3"/>
          <p:cNvSpPr>
            <a:spLocks noGrp="1"/>
          </p:cNvSpPr>
          <p:nvPr>
            <p:ph type="sldNum" sz="quarter" idx="11"/>
          </p:nvPr>
        </p:nvSpPr>
        <p:spPr/>
        <p:txBody>
          <a:bodyPr/>
          <a:lstStyle>
            <a:lvl1pPr>
              <a:defRPr/>
            </a:lvl1pPr>
          </a:lstStyle>
          <a:p>
            <a:pPr>
              <a:defRPr/>
            </a:pPr>
            <a:fld id="{23F5411D-F2CA-496F-A550-10FE0CBCEC61}"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3" name="Segnaposto numero diapositiva 2"/>
          <p:cNvSpPr>
            <a:spLocks noGrp="1"/>
          </p:cNvSpPr>
          <p:nvPr>
            <p:ph type="sldNum" sz="quarter" idx="11"/>
          </p:nvPr>
        </p:nvSpPr>
        <p:spPr/>
        <p:txBody>
          <a:bodyPr/>
          <a:lstStyle>
            <a:lvl1pPr>
              <a:defRPr/>
            </a:lvl1pPr>
          </a:lstStyle>
          <a:p>
            <a:pPr>
              <a:defRPr/>
            </a:pPr>
            <a:fld id="{364FD69C-2219-4EBC-97ED-A65F9F3757B9}"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piè di pagina 4"/>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6" name="Segnaposto numero diapositiva 5"/>
          <p:cNvSpPr>
            <a:spLocks noGrp="1"/>
          </p:cNvSpPr>
          <p:nvPr>
            <p:ph type="sldNum" sz="quarter" idx="11"/>
          </p:nvPr>
        </p:nvSpPr>
        <p:spPr/>
        <p:txBody>
          <a:bodyPr/>
          <a:lstStyle>
            <a:lvl1pPr>
              <a:defRPr/>
            </a:lvl1pPr>
          </a:lstStyle>
          <a:p>
            <a:pPr>
              <a:defRPr/>
            </a:pPr>
            <a:fld id="{E929A976-9458-44D9-84EE-BC6D87D215D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piè di pagina 4"/>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6" name="Segnaposto numero diapositiva 5"/>
          <p:cNvSpPr>
            <a:spLocks noGrp="1"/>
          </p:cNvSpPr>
          <p:nvPr>
            <p:ph type="sldNum" sz="quarter" idx="11"/>
          </p:nvPr>
        </p:nvSpPr>
        <p:spPr/>
        <p:txBody>
          <a:bodyPr/>
          <a:lstStyle>
            <a:lvl1pPr>
              <a:defRPr/>
            </a:lvl1pPr>
          </a:lstStyle>
          <a:p>
            <a:pPr>
              <a:defRPr/>
            </a:pPr>
            <a:fld id="{E7AC3403-A5E1-499B-8EA4-26DB8BAA2BB6}"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5" name="Segnaposto numero diapositiva 4"/>
          <p:cNvSpPr>
            <a:spLocks noGrp="1"/>
          </p:cNvSpPr>
          <p:nvPr>
            <p:ph type="sldNum" sz="quarter" idx="11"/>
          </p:nvPr>
        </p:nvSpPr>
        <p:spPr/>
        <p:txBody>
          <a:bodyPr/>
          <a:lstStyle>
            <a:lvl1pPr>
              <a:defRPr/>
            </a:lvl1pPr>
          </a:lstStyle>
          <a:p>
            <a:pPr>
              <a:defRPr/>
            </a:pPr>
            <a:fld id="{22906BAE-DC4F-4E43-A189-4742D14CE51E}"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67475" y="-241300"/>
            <a:ext cx="2028825" cy="569595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381000" y="-241300"/>
            <a:ext cx="5934075" cy="569595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5" name="Segnaposto numero diapositiva 4"/>
          <p:cNvSpPr>
            <a:spLocks noGrp="1"/>
          </p:cNvSpPr>
          <p:nvPr>
            <p:ph type="sldNum" sz="quarter" idx="11"/>
          </p:nvPr>
        </p:nvSpPr>
        <p:spPr/>
        <p:txBody>
          <a:bodyPr/>
          <a:lstStyle>
            <a:lvl1pPr>
              <a:defRPr/>
            </a:lvl1pPr>
          </a:lstStyle>
          <a:p>
            <a:pPr>
              <a:defRPr/>
            </a:pPr>
            <a:fld id="{20F7042D-200B-4E35-95C1-B4E9A31C1785}"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723900" y="-241300"/>
            <a:ext cx="7772400" cy="1143000"/>
          </a:xfrm>
        </p:spPr>
        <p:txBody>
          <a:bodyPr/>
          <a:lstStyle/>
          <a:p>
            <a:r>
              <a:rPr lang="it-IT" smtClean="0"/>
              <a:t>Fare clic per modificare stile</a:t>
            </a:r>
            <a:endParaRPr lang="it-IT"/>
          </a:p>
        </p:txBody>
      </p:sp>
      <p:sp>
        <p:nvSpPr>
          <p:cNvPr id="3" name="Segnaposto tabella 2"/>
          <p:cNvSpPr>
            <a:spLocks noGrp="1"/>
          </p:cNvSpPr>
          <p:nvPr>
            <p:ph type="tbl" idx="1"/>
          </p:nvPr>
        </p:nvSpPr>
        <p:spPr>
          <a:xfrm>
            <a:off x="381000" y="1339850"/>
            <a:ext cx="8077200" cy="4114800"/>
          </a:xfrm>
        </p:spPr>
        <p:txBody>
          <a:bodyPr/>
          <a:lstStyle/>
          <a:p>
            <a:pPr lvl="0"/>
            <a:endParaRPr lang="it-IT" noProof="0" smtClean="0"/>
          </a:p>
        </p:txBody>
      </p:sp>
      <p:sp>
        <p:nvSpPr>
          <p:cNvPr id="4" name="Segnaposto piè di pagina 3"/>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5" name="Segnaposto numero diapositiva 4"/>
          <p:cNvSpPr>
            <a:spLocks noGrp="1"/>
          </p:cNvSpPr>
          <p:nvPr>
            <p:ph type="sldNum" sz="quarter" idx="11"/>
          </p:nvPr>
        </p:nvSpPr>
        <p:spPr/>
        <p:txBody>
          <a:bodyPr/>
          <a:lstStyle>
            <a:lvl1pPr>
              <a:defRPr/>
            </a:lvl1pPr>
          </a:lstStyle>
          <a:p>
            <a:pPr>
              <a:defRPr/>
            </a:pPr>
            <a:fld id="{693D091F-5CC3-46F1-90FB-632F1BF5B0DD}"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723900" y="-241300"/>
            <a:ext cx="7772400" cy="11430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381000" y="1339850"/>
            <a:ext cx="3962400" cy="41148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495800" y="1339850"/>
            <a:ext cx="3962400" cy="41148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6" name="Segnaposto numero diapositiva 5"/>
          <p:cNvSpPr>
            <a:spLocks noGrp="1"/>
          </p:cNvSpPr>
          <p:nvPr>
            <p:ph type="sldNum" sz="quarter" idx="11"/>
          </p:nvPr>
        </p:nvSpPr>
        <p:spPr/>
        <p:txBody>
          <a:bodyPr/>
          <a:lstStyle>
            <a:lvl1pPr>
              <a:defRPr/>
            </a:lvl1pPr>
          </a:lstStyle>
          <a:p>
            <a:pPr>
              <a:defRPr/>
            </a:pPr>
            <a:fld id="{B6A1DDB8-2035-48F2-B310-7F984FA3296D}"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723900" y="-241300"/>
            <a:ext cx="7772400" cy="1143000"/>
          </a:xfrm>
        </p:spPr>
        <p:txBody>
          <a:bodyPr/>
          <a:lstStyle/>
          <a:p>
            <a:r>
              <a:rPr lang="it-IT" smtClean="0"/>
              <a:t>Fare clic per modificare stile</a:t>
            </a:r>
            <a:endParaRPr lang="it-IT"/>
          </a:p>
        </p:txBody>
      </p:sp>
      <p:sp>
        <p:nvSpPr>
          <p:cNvPr id="3" name="Segnaposto contenuto 2"/>
          <p:cNvSpPr>
            <a:spLocks noGrp="1"/>
          </p:cNvSpPr>
          <p:nvPr>
            <p:ph sz="half" idx="1"/>
          </p:nvPr>
        </p:nvSpPr>
        <p:spPr>
          <a:xfrm>
            <a:off x="381000" y="1339850"/>
            <a:ext cx="3962400" cy="41148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495800" y="1339850"/>
            <a:ext cx="3962400" cy="1981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495800" y="3473450"/>
            <a:ext cx="3962400" cy="1981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
        <p:nvSpPr>
          <p:cNvPr id="7" name="Segnaposto numero diapositiva 6"/>
          <p:cNvSpPr>
            <a:spLocks noGrp="1"/>
          </p:cNvSpPr>
          <p:nvPr>
            <p:ph type="sldNum" sz="quarter" idx="11"/>
          </p:nvPr>
        </p:nvSpPr>
        <p:spPr/>
        <p:txBody>
          <a:bodyPr/>
          <a:lstStyle>
            <a:lvl1pPr>
              <a:defRPr/>
            </a:lvl1pPr>
          </a:lstStyle>
          <a:p>
            <a:pPr>
              <a:defRPr/>
            </a:pPr>
            <a:fld id="{F7769212-80DF-4E4D-95B5-94C331AF38AA}"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piè di pagina 3"/>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033447-D31F-4130-9590-A1C06A61EA27}" type="datetimeFigureOut">
              <a:rPr lang="it-IT" smtClean="0"/>
              <a:pPr/>
              <a:t>18/10/2012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3ACA55-4501-4DB2-8F30-D0DD0B91732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1974850" y="2971800"/>
            <a:ext cx="38100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937250" y="2971800"/>
            <a:ext cx="38100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piè di pagina 2"/>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piè di pagina 4"/>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piè di pagina 4"/>
          <p:cNvSpPr>
            <a:spLocks noGrp="1"/>
          </p:cNvSpPr>
          <p:nvPr>
            <p:ph type="ftr" sz="quarter" idx="10"/>
          </p:nvPr>
        </p:nvSpPr>
        <p:spPr/>
        <p:txBody>
          <a:bodyPr/>
          <a:lstStyle>
            <a:lvl1pPr>
              <a:defRPr/>
            </a:lvl1pPr>
          </a:lstStyle>
          <a:p>
            <a:pPr>
              <a:defRPr/>
            </a:pPr>
            <a:r>
              <a:rPr lang="it-IT"/>
              <a:t>Dottorato di ricerca in Ecologia Agraria XXII Ciclo - Mattia Fumagalli </a:t>
            </a:r>
            <a:endParaRPr lang="it-IT" sz="1400">
              <a:solidFill>
                <a:schemeClr val="tx1"/>
              </a:solidFill>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_PP_sezione"/>
          <p:cNvPicPr>
            <a:picLocks noChangeAspect="1" noChangeArrowheads="1"/>
          </p:cNvPicPr>
          <p:nvPr/>
        </p:nvPicPr>
        <p:blipFill>
          <a:blip r:embed="rId13"/>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title"/>
          </p:nvPr>
        </p:nvSpPr>
        <p:spPr bwMode="auto">
          <a:xfrm>
            <a:off x="1936750" y="2387600"/>
            <a:ext cx="777240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8" name="Rectangle 4"/>
          <p:cNvSpPr>
            <a:spLocks noGrp="1" noChangeArrowheads="1"/>
          </p:cNvSpPr>
          <p:nvPr>
            <p:ph type="body" idx="1"/>
          </p:nvPr>
        </p:nvSpPr>
        <p:spPr bwMode="auto">
          <a:xfrm>
            <a:off x="1974850" y="2971800"/>
            <a:ext cx="77724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077" name="Rectangle 5"/>
          <p:cNvSpPr>
            <a:spLocks noGrp="1" noChangeArrowheads="1"/>
          </p:cNvSpPr>
          <p:nvPr>
            <p:ph type="ftr" sz="quarter" idx="3"/>
          </p:nvPr>
        </p:nvSpPr>
        <p:spPr bwMode="auto">
          <a:xfrm>
            <a:off x="3810000" y="6343650"/>
            <a:ext cx="464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071B50"/>
                </a:solidFill>
                <a:latin typeface="Trebuchet MS" pitchFamily="34" charset="0"/>
                <a:ea typeface="ＭＳ Ｐゴシック" pitchFamily="34" charset="-128"/>
              </a:defRPr>
            </a:lvl1pPr>
          </a:lstStyle>
          <a:p>
            <a:pPr>
              <a:defRPr/>
            </a:pPr>
            <a:r>
              <a:rPr lang="it-IT"/>
              <a:t>Dottorato di ricerca in Ecologia Agraria XXII Ciclo - Mattia Fumagalli </a:t>
            </a:r>
            <a:endParaRPr lang="it-IT" sz="140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l" rtl="0" eaLnBrk="0" fontAlgn="base" hangingPunct="0">
        <a:spcBef>
          <a:spcPct val="0"/>
        </a:spcBef>
        <a:spcAft>
          <a:spcPct val="0"/>
        </a:spcAft>
        <a:defRPr sz="3200">
          <a:solidFill>
            <a:srgbClr val="424242"/>
          </a:solidFill>
          <a:latin typeface="+mj-lt"/>
          <a:ea typeface="MS PGothic" pitchFamily="34" charset="-128"/>
          <a:cs typeface="+mj-cs"/>
        </a:defRPr>
      </a:lvl1pPr>
      <a:lvl2pPr algn="l" rtl="0" eaLnBrk="0" fontAlgn="base" hangingPunct="0">
        <a:spcBef>
          <a:spcPct val="0"/>
        </a:spcBef>
        <a:spcAft>
          <a:spcPct val="0"/>
        </a:spcAft>
        <a:defRPr sz="3200">
          <a:solidFill>
            <a:srgbClr val="424242"/>
          </a:solidFill>
          <a:latin typeface="Trebuchet MS" charset="0"/>
          <a:ea typeface="MS PGothic" pitchFamily="34" charset="-128"/>
          <a:cs typeface="ＭＳ Ｐゴシック" charset="-128"/>
        </a:defRPr>
      </a:lvl2pPr>
      <a:lvl3pPr algn="l" rtl="0" eaLnBrk="0" fontAlgn="base" hangingPunct="0">
        <a:spcBef>
          <a:spcPct val="0"/>
        </a:spcBef>
        <a:spcAft>
          <a:spcPct val="0"/>
        </a:spcAft>
        <a:defRPr sz="3200">
          <a:solidFill>
            <a:srgbClr val="424242"/>
          </a:solidFill>
          <a:latin typeface="Trebuchet MS" charset="0"/>
          <a:ea typeface="MS PGothic" pitchFamily="34" charset="-128"/>
          <a:cs typeface="ＭＳ Ｐゴシック" charset="-128"/>
        </a:defRPr>
      </a:lvl3pPr>
      <a:lvl4pPr algn="l" rtl="0" eaLnBrk="0" fontAlgn="base" hangingPunct="0">
        <a:spcBef>
          <a:spcPct val="0"/>
        </a:spcBef>
        <a:spcAft>
          <a:spcPct val="0"/>
        </a:spcAft>
        <a:defRPr sz="3200">
          <a:solidFill>
            <a:srgbClr val="424242"/>
          </a:solidFill>
          <a:latin typeface="Trebuchet MS" charset="0"/>
          <a:ea typeface="MS PGothic" pitchFamily="34" charset="-128"/>
          <a:cs typeface="ＭＳ Ｐゴシック" charset="-128"/>
        </a:defRPr>
      </a:lvl4pPr>
      <a:lvl5pPr algn="l" rtl="0" eaLnBrk="0" fontAlgn="base" hangingPunct="0">
        <a:spcBef>
          <a:spcPct val="0"/>
        </a:spcBef>
        <a:spcAft>
          <a:spcPct val="0"/>
        </a:spcAft>
        <a:defRPr sz="3200">
          <a:solidFill>
            <a:srgbClr val="424242"/>
          </a:solidFill>
          <a:latin typeface="Trebuchet MS" charset="0"/>
          <a:ea typeface="MS PGothic" pitchFamily="34" charset="-128"/>
          <a:cs typeface="ＭＳ Ｐゴシック" charset="-128"/>
        </a:defRPr>
      </a:lvl5pPr>
      <a:lvl6pPr marL="457200" algn="l" rtl="0" fontAlgn="base">
        <a:spcBef>
          <a:spcPct val="0"/>
        </a:spcBef>
        <a:spcAft>
          <a:spcPct val="0"/>
        </a:spcAft>
        <a:defRPr sz="3200">
          <a:solidFill>
            <a:srgbClr val="424242"/>
          </a:solidFill>
          <a:latin typeface="Trebuchet MS" charset="0"/>
          <a:ea typeface="ＭＳ Ｐゴシック" charset="-128"/>
          <a:cs typeface="ＭＳ Ｐゴシック" charset="-128"/>
        </a:defRPr>
      </a:lvl6pPr>
      <a:lvl7pPr marL="914400" algn="l" rtl="0" fontAlgn="base">
        <a:spcBef>
          <a:spcPct val="0"/>
        </a:spcBef>
        <a:spcAft>
          <a:spcPct val="0"/>
        </a:spcAft>
        <a:defRPr sz="3200">
          <a:solidFill>
            <a:srgbClr val="424242"/>
          </a:solidFill>
          <a:latin typeface="Trebuchet MS" charset="0"/>
          <a:ea typeface="ＭＳ Ｐゴシック" charset="-128"/>
          <a:cs typeface="ＭＳ Ｐゴシック" charset="-128"/>
        </a:defRPr>
      </a:lvl7pPr>
      <a:lvl8pPr marL="1371600" algn="l" rtl="0" fontAlgn="base">
        <a:spcBef>
          <a:spcPct val="0"/>
        </a:spcBef>
        <a:spcAft>
          <a:spcPct val="0"/>
        </a:spcAft>
        <a:defRPr sz="3200">
          <a:solidFill>
            <a:srgbClr val="424242"/>
          </a:solidFill>
          <a:latin typeface="Trebuchet MS" charset="0"/>
          <a:ea typeface="ＭＳ Ｐゴシック" charset="-128"/>
          <a:cs typeface="ＭＳ Ｐゴシック" charset="-128"/>
        </a:defRPr>
      </a:lvl8pPr>
      <a:lvl9pPr marL="1828800" algn="l" rtl="0" fontAlgn="base">
        <a:spcBef>
          <a:spcPct val="0"/>
        </a:spcBef>
        <a:spcAft>
          <a:spcPct val="0"/>
        </a:spcAft>
        <a:defRPr sz="3200">
          <a:solidFill>
            <a:srgbClr val="424242"/>
          </a:solidFill>
          <a:latin typeface="Trebuchet MS"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i="1">
          <a:solidFill>
            <a:srgbClr val="424242"/>
          </a:solidFill>
          <a:latin typeface="+mn-lt"/>
          <a:ea typeface="MS PGothic" pitchFamily="34" charset="-128"/>
          <a:cs typeface="+mn-cs"/>
        </a:defRPr>
      </a:lvl1pPr>
      <a:lvl2pPr marL="742950" indent="-285750" algn="l" rtl="0" eaLnBrk="0" fontAlgn="base" hangingPunct="0">
        <a:spcBef>
          <a:spcPct val="20000"/>
        </a:spcBef>
        <a:spcAft>
          <a:spcPct val="0"/>
        </a:spcAft>
        <a:buChar char="–"/>
        <a:defRPr sz="1400">
          <a:solidFill>
            <a:srgbClr val="424242"/>
          </a:solidFill>
          <a:latin typeface="+mn-lt"/>
          <a:ea typeface="MS PGothic" pitchFamily="34" charset="-128"/>
        </a:defRPr>
      </a:lvl2pPr>
      <a:lvl3pPr marL="1143000" indent="-228600" algn="l" rtl="0" eaLnBrk="0" fontAlgn="base" hangingPunct="0">
        <a:spcBef>
          <a:spcPct val="20000"/>
        </a:spcBef>
        <a:spcAft>
          <a:spcPct val="0"/>
        </a:spcAft>
        <a:buChar char="•"/>
        <a:defRPr sz="1400">
          <a:solidFill>
            <a:srgbClr val="424242"/>
          </a:solidFill>
          <a:latin typeface="+mn-lt"/>
          <a:ea typeface="MS PGothic" pitchFamily="34" charset="-128"/>
        </a:defRPr>
      </a:lvl3pPr>
      <a:lvl4pPr marL="1600200" indent="-228600" algn="l" rtl="0" eaLnBrk="0" fontAlgn="base" hangingPunct="0">
        <a:spcBef>
          <a:spcPct val="20000"/>
        </a:spcBef>
        <a:spcAft>
          <a:spcPct val="0"/>
        </a:spcAft>
        <a:buChar char="–"/>
        <a:defRPr sz="1400">
          <a:solidFill>
            <a:srgbClr val="424242"/>
          </a:solidFill>
          <a:latin typeface="+mn-lt"/>
          <a:ea typeface="MS PGothic" pitchFamily="34" charset="-128"/>
        </a:defRPr>
      </a:lvl4pPr>
      <a:lvl5pPr marL="2057400" indent="-228600" algn="l" rtl="0" eaLnBrk="0" fontAlgn="base" hangingPunct="0">
        <a:spcBef>
          <a:spcPct val="20000"/>
        </a:spcBef>
        <a:spcAft>
          <a:spcPct val="0"/>
        </a:spcAft>
        <a:buChar char="»"/>
        <a:defRPr sz="1400">
          <a:solidFill>
            <a:srgbClr val="424242"/>
          </a:solidFill>
          <a:latin typeface="+mn-lt"/>
          <a:ea typeface="MS PGothic" pitchFamily="34" charset="-128"/>
        </a:defRPr>
      </a:lvl5pPr>
      <a:lvl6pPr marL="2514600" indent="-228600" algn="l" rtl="0" fontAlgn="base">
        <a:spcBef>
          <a:spcPct val="20000"/>
        </a:spcBef>
        <a:spcAft>
          <a:spcPct val="0"/>
        </a:spcAft>
        <a:buChar char="»"/>
        <a:defRPr sz="1400">
          <a:solidFill>
            <a:srgbClr val="424242"/>
          </a:solidFill>
          <a:latin typeface="+mn-lt"/>
          <a:ea typeface="+mn-ea"/>
        </a:defRPr>
      </a:lvl6pPr>
      <a:lvl7pPr marL="2971800" indent="-228600" algn="l" rtl="0" fontAlgn="base">
        <a:spcBef>
          <a:spcPct val="20000"/>
        </a:spcBef>
        <a:spcAft>
          <a:spcPct val="0"/>
        </a:spcAft>
        <a:buChar char="»"/>
        <a:defRPr sz="1400">
          <a:solidFill>
            <a:srgbClr val="424242"/>
          </a:solidFill>
          <a:latin typeface="+mn-lt"/>
          <a:ea typeface="+mn-ea"/>
        </a:defRPr>
      </a:lvl7pPr>
      <a:lvl8pPr marL="3429000" indent="-228600" algn="l" rtl="0" fontAlgn="base">
        <a:spcBef>
          <a:spcPct val="20000"/>
        </a:spcBef>
        <a:spcAft>
          <a:spcPct val="0"/>
        </a:spcAft>
        <a:buChar char="»"/>
        <a:defRPr sz="1400">
          <a:solidFill>
            <a:srgbClr val="424242"/>
          </a:solidFill>
          <a:latin typeface="+mn-lt"/>
          <a:ea typeface="+mn-ea"/>
        </a:defRPr>
      </a:lvl8pPr>
      <a:lvl9pPr marL="3886200" indent="-228600" algn="l" rtl="0" fontAlgn="base">
        <a:spcBef>
          <a:spcPct val="20000"/>
        </a:spcBef>
        <a:spcAft>
          <a:spcPct val="0"/>
        </a:spcAft>
        <a:buChar char="»"/>
        <a:defRPr sz="1400">
          <a:solidFill>
            <a:srgbClr val="424242"/>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26" descr="F_PP_basic_buco"/>
          <p:cNvPicPr>
            <a:picLocks noChangeAspect="1" noChangeArrowheads="1"/>
          </p:cNvPicPr>
          <p:nvPr/>
        </p:nvPicPr>
        <p:blipFill>
          <a:blip r:embed="rId16"/>
          <a:srcRect/>
          <a:stretch>
            <a:fillRect/>
          </a:stretch>
        </p:blipFill>
        <p:spPr bwMode="auto">
          <a:xfrm>
            <a:off x="0" y="0"/>
            <a:ext cx="9145588" cy="6859588"/>
          </a:xfrm>
          <a:prstGeom prst="rect">
            <a:avLst/>
          </a:prstGeom>
          <a:noFill/>
          <a:ln w="9525">
            <a:noFill/>
            <a:miter lim="800000"/>
            <a:headEnd/>
            <a:tailEnd/>
          </a:ln>
        </p:spPr>
      </p:pic>
      <p:sp>
        <p:nvSpPr>
          <p:cNvPr id="2051" name="Rectangle 1027"/>
          <p:cNvSpPr>
            <a:spLocks noGrp="1" noChangeArrowheads="1"/>
          </p:cNvSpPr>
          <p:nvPr>
            <p:ph type="body" idx="1"/>
          </p:nvPr>
        </p:nvSpPr>
        <p:spPr bwMode="auto">
          <a:xfrm>
            <a:off x="381000" y="1339850"/>
            <a:ext cx="807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2052" name="Rectangle 1028"/>
          <p:cNvSpPr>
            <a:spLocks noGrp="1" noChangeArrowheads="1"/>
          </p:cNvSpPr>
          <p:nvPr>
            <p:ph type="title"/>
          </p:nvPr>
        </p:nvSpPr>
        <p:spPr bwMode="auto">
          <a:xfrm>
            <a:off x="723900" y="-241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3317" name="Rectangle 1029"/>
          <p:cNvSpPr>
            <a:spLocks noGrp="1" noChangeArrowheads="1"/>
          </p:cNvSpPr>
          <p:nvPr>
            <p:ph type="ftr" sz="quarter" idx="3"/>
          </p:nvPr>
        </p:nvSpPr>
        <p:spPr bwMode="auto">
          <a:xfrm>
            <a:off x="3962400" y="6343650"/>
            <a:ext cx="449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071B50"/>
                </a:solidFill>
                <a:latin typeface="Trebuchet MS" pitchFamily="34" charset="0"/>
                <a:ea typeface="ＭＳ Ｐゴシック" pitchFamily="34" charset="-128"/>
              </a:defRPr>
            </a:lvl1pPr>
          </a:lstStyle>
          <a:p>
            <a:pPr>
              <a:defRPr/>
            </a:pPr>
            <a:r>
              <a:rPr lang="it-IT"/>
              <a:t>Dottorato di ricerca in Ecologia Agraria XXII Ciclo - Mattia Fumagalli </a:t>
            </a:r>
            <a:endParaRPr lang="it-IT" sz="1400"/>
          </a:p>
        </p:txBody>
      </p:sp>
      <p:sp>
        <p:nvSpPr>
          <p:cNvPr id="13318" name="Line 1030"/>
          <p:cNvSpPr>
            <a:spLocks noChangeShapeType="1"/>
          </p:cNvSpPr>
          <p:nvPr/>
        </p:nvSpPr>
        <p:spPr bwMode="auto">
          <a:xfrm>
            <a:off x="0" y="914400"/>
            <a:ext cx="9144000" cy="0"/>
          </a:xfrm>
          <a:prstGeom prst="line">
            <a:avLst/>
          </a:prstGeom>
          <a:noFill/>
          <a:ln w="9525">
            <a:solidFill>
              <a:srgbClr val="172171"/>
            </a:solidFill>
            <a:round/>
            <a:headEnd/>
            <a:tailEnd/>
          </a:ln>
        </p:spPr>
        <p:txBody>
          <a:bodyPr wrap="none" anchor="ctr"/>
          <a:lstStyle/>
          <a:p>
            <a:pPr>
              <a:defRPr/>
            </a:pPr>
            <a:endParaRPr lang="it-IT">
              <a:ea typeface="ＭＳ Ｐゴシック" charset="-128"/>
            </a:endParaRPr>
          </a:p>
        </p:txBody>
      </p:sp>
      <p:sp>
        <p:nvSpPr>
          <p:cNvPr id="13319" name="Rectangle 103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34" charset="-128"/>
              </a:defRPr>
            </a:lvl1pPr>
          </a:lstStyle>
          <a:p>
            <a:pPr>
              <a:defRPr/>
            </a:pPr>
            <a:fld id="{D2DC872F-D930-47F4-9208-ABCC7B93F70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Lst>
  <p:hf sldNum="0" hdr="0" dt="0"/>
  <p:txStyles>
    <p:titleStyle>
      <a:lvl1pPr algn="l" rtl="0" eaLnBrk="0" fontAlgn="base" hangingPunct="0">
        <a:spcBef>
          <a:spcPct val="0"/>
        </a:spcBef>
        <a:spcAft>
          <a:spcPct val="0"/>
        </a:spcAft>
        <a:defRPr sz="2800" b="1">
          <a:solidFill>
            <a:srgbClr val="071B50"/>
          </a:solidFill>
          <a:latin typeface="+mj-lt"/>
          <a:ea typeface="MS PGothic" pitchFamily="34" charset="-128"/>
          <a:cs typeface="+mj-cs"/>
        </a:defRPr>
      </a:lvl1pPr>
      <a:lvl2pPr algn="l" rtl="0" eaLnBrk="0" fontAlgn="base" hangingPunct="0">
        <a:spcBef>
          <a:spcPct val="0"/>
        </a:spcBef>
        <a:spcAft>
          <a:spcPct val="0"/>
        </a:spcAft>
        <a:defRPr sz="2800" b="1">
          <a:solidFill>
            <a:srgbClr val="071B50"/>
          </a:solidFill>
          <a:latin typeface="Trebuchet MS" charset="0"/>
          <a:ea typeface="MS PGothic" pitchFamily="34" charset="-128"/>
          <a:cs typeface="ＭＳ Ｐゴシック" charset="-128"/>
        </a:defRPr>
      </a:lvl2pPr>
      <a:lvl3pPr algn="l" rtl="0" eaLnBrk="0" fontAlgn="base" hangingPunct="0">
        <a:spcBef>
          <a:spcPct val="0"/>
        </a:spcBef>
        <a:spcAft>
          <a:spcPct val="0"/>
        </a:spcAft>
        <a:defRPr sz="2800" b="1">
          <a:solidFill>
            <a:srgbClr val="071B50"/>
          </a:solidFill>
          <a:latin typeface="Trebuchet MS" charset="0"/>
          <a:ea typeface="MS PGothic" pitchFamily="34" charset="-128"/>
          <a:cs typeface="ＭＳ Ｐゴシック" charset="-128"/>
        </a:defRPr>
      </a:lvl3pPr>
      <a:lvl4pPr algn="l" rtl="0" eaLnBrk="0" fontAlgn="base" hangingPunct="0">
        <a:spcBef>
          <a:spcPct val="0"/>
        </a:spcBef>
        <a:spcAft>
          <a:spcPct val="0"/>
        </a:spcAft>
        <a:defRPr sz="2800" b="1">
          <a:solidFill>
            <a:srgbClr val="071B50"/>
          </a:solidFill>
          <a:latin typeface="Trebuchet MS" charset="0"/>
          <a:ea typeface="MS PGothic" pitchFamily="34" charset="-128"/>
          <a:cs typeface="ＭＳ Ｐゴシック" charset="-128"/>
        </a:defRPr>
      </a:lvl4pPr>
      <a:lvl5pPr algn="l" rtl="0" eaLnBrk="0" fontAlgn="base" hangingPunct="0">
        <a:spcBef>
          <a:spcPct val="0"/>
        </a:spcBef>
        <a:spcAft>
          <a:spcPct val="0"/>
        </a:spcAft>
        <a:defRPr sz="2800" b="1">
          <a:solidFill>
            <a:srgbClr val="071B50"/>
          </a:solidFill>
          <a:latin typeface="Trebuchet MS" charset="0"/>
          <a:ea typeface="MS PGothic" pitchFamily="34" charset="-128"/>
          <a:cs typeface="ＭＳ Ｐゴシック" charset="-128"/>
        </a:defRPr>
      </a:lvl5pPr>
      <a:lvl6pPr marL="457200" algn="l" rtl="0" fontAlgn="base">
        <a:spcBef>
          <a:spcPct val="0"/>
        </a:spcBef>
        <a:spcAft>
          <a:spcPct val="0"/>
        </a:spcAft>
        <a:defRPr sz="2800" b="1">
          <a:solidFill>
            <a:srgbClr val="071B50"/>
          </a:solidFill>
          <a:latin typeface="Trebuchet MS" charset="0"/>
          <a:ea typeface="ＭＳ Ｐゴシック" charset="-128"/>
          <a:cs typeface="ＭＳ Ｐゴシック" charset="-128"/>
        </a:defRPr>
      </a:lvl6pPr>
      <a:lvl7pPr marL="914400" algn="l" rtl="0" fontAlgn="base">
        <a:spcBef>
          <a:spcPct val="0"/>
        </a:spcBef>
        <a:spcAft>
          <a:spcPct val="0"/>
        </a:spcAft>
        <a:defRPr sz="2800" b="1">
          <a:solidFill>
            <a:srgbClr val="071B50"/>
          </a:solidFill>
          <a:latin typeface="Trebuchet MS" charset="0"/>
          <a:ea typeface="ＭＳ Ｐゴシック" charset="-128"/>
          <a:cs typeface="ＭＳ Ｐゴシック" charset="-128"/>
        </a:defRPr>
      </a:lvl7pPr>
      <a:lvl8pPr marL="1371600" algn="l" rtl="0" fontAlgn="base">
        <a:spcBef>
          <a:spcPct val="0"/>
        </a:spcBef>
        <a:spcAft>
          <a:spcPct val="0"/>
        </a:spcAft>
        <a:defRPr sz="2800" b="1">
          <a:solidFill>
            <a:srgbClr val="071B50"/>
          </a:solidFill>
          <a:latin typeface="Trebuchet MS" charset="0"/>
          <a:ea typeface="ＭＳ Ｐゴシック" charset="-128"/>
          <a:cs typeface="ＭＳ Ｐゴシック" charset="-128"/>
        </a:defRPr>
      </a:lvl8pPr>
      <a:lvl9pPr marL="1828800" algn="l" rtl="0" fontAlgn="base">
        <a:spcBef>
          <a:spcPct val="0"/>
        </a:spcBef>
        <a:spcAft>
          <a:spcPct val="0"/>
        </a:spcAft>
        <a:defRPr sz="2800" b="1">
          <a:solidFill>
            <a:srgbClr val="071B50"/>
          </a:solidFill>
          <a:latin typeface="Trebuchet MS"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000">
          <a:solidFill>
            <a:srgbClr val="424242"/>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Char char="–"/>
        <a:defRPr sz="2000">
          <a:solidFill>
            <a:srgbClr val="424242"/>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424242"/>
          </a:solidFill>
          <a:latin typeface="+mn-lt"/>
          <a:ea typeface="MS PGothic" pitchFamily="34" charset="-128"/>
        </a:defRPr>
      </a:lvl3pPr>
      <a:lvl4pPr marL="1600200" indent="-228600" algn="l" rtl="0" eaLnBrk="0" fontAlgn="base" hangingPunct="0">
        <a:spcBef>
          <a:spcPct val="20000"/>
        </a:spcBef>
        <a:spcAft>
          <a:spcPct val="0"/>
        </a:spcAft>
        <a:buChar char="–"/>
        <a:defRPr sz="1600">
          <a:solidFill>
            <a:srgbClr val="424242"/>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rgbClr val="424242"/>
          </a:solidFill>
          <a:latin typeface="+mn-lt"/>
          <a:ea typeface="MS PGothic" pitchFamily="34" charset="-128"/>
        </a:defRPr>
      </a:lvl5pPr>
      <a:lvl6pPr marL="2514600" indent="-228600" algn="l" rtl="0" fontAlgn="base">
        <a:spcBef>
          <a:spcPct val="20000"/>
        </a:spcBef>
        <a:spcAft>
          <a:spcPct val="0"/>
        </a:spcAft>
        <a:buChar char="»"/>
        <a:defRPr sz="1600">
          <a:solidFill>
            <a:srgbClr val="424242"/>
          </a:solidFill>
          <a:latin typeface="+mn-lt"/>
          <a:ea typeface="+mn-ea"/>
        </a:defRPr>
      </a:lvl6pPr>
      <a:lvl7pPr marL="2971800" indent="-228600" algn="l" rtl="0" fontAlgn="base">
        <a:spcBef>
          <a:spcPct val="20000"/>
        </a:spcBef>
        <a:spcAft>
          <a:spcPct val="0"/>
        </a:spcAft>
        <a:buChar char="»"/>
        <a:defRPr sz="1600">
          <a:solidFill>
            <a:srgbClr val="424242"/>
          </a:solidFill>
          <a:latin typeface="+mn-lt"/>
          <a:ea typeface="+mn-ea"/>
        </a:defRPr>
      </a:lvl7pPr>
      <a:lvl8pPr marL="3429000" indent="-228600" algn="l" rtl="0" fontAlgn="base">
        <a:spcBef>
          <a:spcPct val="20000"/>
        </a:spcBef>
        <a:spcAft>
          <a:spcPct val="0"/>
        </a:spcAft>
        <a:buChar char="»"/>
        <a:defRPr sz="1600">
          <a:solidFill>
            <a:srgbClr val="424242"/>
          </a:solidFill>
          <a:latin typeface="+mn-lt"/>
          <a:ea typeface="+mn-ea"/>
        </a:defRPr>
      </a:lvl8pPr>
      <a:lvl9pPr marL="3886200" indent="-228600" algn="l" rtl="0" fontAlgn="base">
        <a:spcBef>
          <a:spcPct val="20000"/>
        </a:spcBef>
        <a:spcAft>
          <a:spcPct val="0"/>
        </a:spcAft>
        <a:buChar char="»"/>
        <a:defRPr sz="1600">
          <a:solidFill>
            <a:srgbClr val="424242"/>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33447-D31F-4130-9590-A1C06A61EA27}" type="datetimeFigureOut">
              <a:rPr lang="it-IT" smtClean="0"/>
              <a:pPr/>
              <a:t>18/10/2012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ACA55-4501-4DB2-8F30-D0DD0B91732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07950" y="3286125"/>
            <a:ext cx="9361488" cy="641350"/>
          </a:xfrm>
        </p:spPr>
        <p:txBody>
          <a:bodyPr/>
          <a:lstStyle/>
          <a:p>
            <a:pPr algn="ctr" eaLnBrk="1" hangingPunct="1"/>
            <a:r>
              <a:rPr lang="it-IT" sz="2800" dirty="0" smtClean="0"/>
              <a:t>CICLO DELL’AZOTO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12807" y="228600"/>
            <a:ext cx="33590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a:solidFill>
                  <a:schemeClr val="accent6">
                    <a:lumMod val="50000"/>
                  </a:schemeClr>
                </a:solidFill>
                <a:latin typeface="+mj-lt"/>
              </a:rPr>
              <a:t>CICLO DELL’AZOTO</a:t>
            </a:r>
          </a:p>
        </p:txBody>
      </p:sp>
      <p:sp>
        <p:nvSpPr>
          <p:cNvPr id="15364" name="Rectangle 4"/>
          <p:cNvSpPr>
            <a:spLocks noChangeArrowheads="1"/>
          </p:cNvSpPr>
          <p:nvPr/>
        </p:nvSpPr>
        <p:spPr bwMode="auto">
          <a:xfrm>
            <a:off x="609600" y="855663"/>
            <a:ext cx="4668838" cy="457200"/>
          </a:xfrm>
          <a:prstGeom prst="rect">
            <a:avLst/>
          </a:prstGeom>
          <a:noFill/>
          <a:ln w="9525">
            <a:noFill/>
            <a:miter lim="800000"/>
            <a:headEnd/>
            <a:tailEnd/>
          </a:ln>
          <a:effectLst/>
        </p:spPr>
        <p:txBody>
          <a:bodyPr wrap="none">
            <a:spAutoFit/>
          </a:bodyPr>
          <a:lstStyle/>
          <a:p>
            <a:r>
              <a:rPr lang="it-IT" sz="2400" b="1" dirty="0">
                <a:solidFill>
                  <a:srgbClr val="FF0000"/>
                </a:solidFill>
              </a:rPr>
              <a:t>Nitrificazione e denitrificazione</a:t>
            </a:r>
          </a:p>
        </p:txBody>
      </p:sp>
      <p:grpSp>
        <p:nvGrpSpPr>
          <p:cNvPr id="2" name="Group 20"/>
          <p:cNvGrpSpPr>
            <a:grpSpLocks/>
          </p:cNvGrpSpPr>
          <p:nvPr/>
        </p:nvGrpSpPr>
        <p:grpSpPr bwMode="auto">
          <a:xfrm>
            <a:off x="395536" y="1628800"/>
            <a:ext cx="7704138" cy="1371600"/>
            <a:chOff x="480" y="960"/>
            <a:chExt cx="4853" cy="864"/>
          </a:xfrm>
        </p:grpSpPr>
        <p:grpSp>
          <p:nvGrpSpPr>
            <p:cNvPr id="3" name="Group 7"/>
            <p:cNvGrpSpPr>
              <a:grpSpLocks/>
            </p:cNvGrpSpPr>
            <p:nvPr/>
          </p:nvGrpSpPr>
          <p:grpSpPr bwMode="auto">
            <a:xfrm>
              <a:off x="480" y="1200"/>
              <a:ext cx="4853" cy="624"/>
              <a:chOff x="480" y="1344"/>
              <a:chExt cx="4706" cy="624"/>
            </a:xfrm>
          </p:grpSpPr>
          <p:sp>
            <p:nvSpPr>
              <p:cNvPr id="15368" name="Rectangle 8"/>
              <p:cNvSpPr>
                <a:spLocks noChangeArrowheads="1"/>
              </p:cNvSpPr>
              <p:nvPr/>
            </p:nvSpPr>
            <p:spPr bwMode="auto">
              <a:xfrm>
                <a:off x="720" y="1344"/>
                <a:ext cx="113" cy="250"/>
              </a:xfrm>
              <a:prstGeom prst="rect">
                <a:avLst/>
              </a:prstGeom>
              <a:noFill/>
              <a:ln w="9525">
                <a:noFill/>
                <a:miter lim="800000"/>
                <a:headEnd/>
                <a:tailEnd/>
              </a:ln>
              <a:effectLst/>
            </p:spPr>
            <p:txBody>
              <a:bodyPr wrap="none" anchor="ctr">
                <a:spAutoFit/>
              </a:bodyPr>
              <a:lstStyle/>
              <a:p>
                <a:pPr algn="just">
                  <a:tabLst>
                    <a:tab pos="1752600" algn="l"/>
                  </a:tabLst>
                </a:pPr>
                <a:endParaRPr lang="it-IT" sz="2000"/>
              </a:p>
            </p:txBody>
          </p:sp>
          <p:sp>
            <p:nvSpPr>
              <p:cNvPr id="15369" name="Rectangle 9"/>
              <p:cNvSpPr>
                <a:spLocks noChangeArrowheads="1"/>
              </p:cNvSpPr>
              <p:nvPr/>
            </p:nvSpPr>
            <p:spPr bwMode="auto">
              <a:xfrm>
                <a:off x="568" y="1658"/>
                <a:ext cx="4618" cy="252"/>
              </a:xfrm>
              <a:prstGeom prst="rect">
                <a:avLst/>
              </a:prstGeom>
              <a:noFill/>
              <a:ln w="9525">
                <a:noFill/>
                <a:miter lim="800000"/>
                <a:headEnd/>
                <a:tailEnd/>
              </a:ln>
              <a:effectLst/>
            </p:spPr>
            <p:txBody>
              <a:bodyPr wrap="square" anchor="ctr">
                <a:spAutoFit/>
              </a:bodyPr>
              <a:lstStyle/>
              <a:p>
                <a:r>
                  <a:rPr lang="it-IT" b="1" dirty="0"/>
                  <a:t>Riduzione  biologica degli ioni nitrato ad azoto molecolare </a:t>
                </a:r>
              </a:p>
            </p:txBody>
          </p:sp>
          <p:sp>
            <p:nvSpPr>
              <p:cNvPr id="15370" name="Rectangle 10"/>
              <p:cNvSpPr>
                <a:spLocks noChangeArrowheads="1"/>
              </p:cNvSpPr>
              <p:nvPr/>
            </p:nvSpPr>
            <p:spPr bwMode="auto">
              <a:xfrm>
                <a:off x="480" y="1344"/>
                <a:ext cx="4574" cy="624"/>
              </a:xfrm>
              <a:prstGeom prst="rect">
                <a:avLst/>
              </a:prstGeom>
              <a:noFill/>
              <a:ln w="9525">
                <a:solidFill>
                  <a:srgbClr val="009900"/>
                </a:solidFill>
                <a:miter lim="800000"/>
                <a:headEnd/>
                <a:tailEnd/>
              </a:ln>
              <a:effectLst/>
            </p:spPr>
            <p:txBody>
              <a:bodyPr wrap="none" anchor="ctr"/>
              <a:lstStyle/>
              <a:p>
                <a:endParaRPr lang="it-IT"/>
              </a:p>
            </p:txBody>
          </p:sp>
        </p:grpSp>
        <p:sp>
          <p:nvSpPr>
            <p:cNvPr id="15371" name="Rectangle 11"/>
            <p:cNvSpPr>
              <a:spLocks noChangeArrowheads="1"/>
            </p:cNvSpPr>
            <p:nvPr/>
          </p:nvSpPr>
          <p:spPr bwMode="auto">
            <a:xfrm>
              <a:off x="480" y="960"/>
              <a:ext cx="1188" cy="231"/>
            </a:xfrm>
            <a:prstGeom prst="rect">
              <a:avLst/>
            </a:prstGeom>
            <a:noFill/>
            <a:ln w="9525">
              <a:noFill/>
              <a:miter lim="800000"/>
              <a:headEnd/>
              <a:tailEnd/>
            </a:ln>
            <a:effectLst/>
          </p:spPr>
          <p:txBody>
            <a:bodyPr wrap="none">
              <a:spAutoFit/>
            </a:bodyPr>
            <a:lstStyle/>
            <a:p>
              <a:r>
                <a:rPr lang="it-IT" b="1">
                  <a:solidFill>
                    <a:srgbClr val="009900"/>
                  </a:solidFill>
                </a:rPr>
                <a:t>Denitrificazione</a:t>
              </a:r>
            </a:p>
          </p:txBody>
        </p:sp>
        <p:sp>
          <p:nvSpPr>
            <p:cNvPr id="15372" name="Text Box 12"/>
            <p:cNvSpPr txBox="1">
              <a:spLocks noChangeArrowheads="1"/>
            </p:cNvSpPr>
            <p:nvPr/>
          </p:nvSpPr>
          <p:spPr bwMode="auto">
            <a:xfrm>
              <a:off x="768" y="1209"/>
              <a:ext cx="4339" cy="252"/>
            </a:xfrm>
            <a:prstGeom prst="rect">
              <a:avLst/>
            </a:prstGeom>
            <a:noFill/>
            <a:ln w="9525">
              <a:noFill/>
              <a:miter lim="800000"/>
              <a:headEnd/>
              <a:tailEnd/>
            </a:ln>
            <a:effectLst/>
          </p:spPr>
          <p:txBody>
            <a:bodyPr wrap="square">
              <a:spAutoFit/>
            </a:bodyPr>
            <a:lstStyle/>
            <a:p>
              <a:r>
                <a:rPr lang="it-IT" b="1" dirty="0">
                  <a:solidFill>
                    <a:srgbClr val="009900"/>
                  </a:solidFill>
                </a:rPr>
                <a:t>NO</a:t>
              </a:r>
              <a:r>
                <a:rPr lang="it-IT" b="1" baseline="-25000" dirty="0">
                  <a:solidFill>
                    <a:srgbClr val="009900"/>
                  </a:solidFill>
                </a:rPr>
                <a:t>3</a:t>
              </a:r>
              <a:r>
                <a:rPr lang="it-IT" b="1" baseline="30000" dirty="0">
                  <a:solidFill>
                    <a:srgbClr val="009900"/>
                  </a:solidFill>
                </a:rPr>
                <a:t>-</a:t>
              </a:r>
              <a:r>
                <a:rPr lang="it-IT" b="1" dirty="0"/>
                <a:t>    	      NO</a:t>
              </a:r>
              <a:r>
                <a:rPr lang="it-IT" b="1" baseline="-25000" dirty="0"/>
                <a:t>2</a:t>
              </a:r>
              <a:r>
                <a:rPr lang="it-IT" b="1" baseline="30000" dirty="0"/>
                <a:t>-</a:t>
              </a:r>
              <a:r>
                <a:rPr lang="it-IT" b="1" dirty="0"/>
                <a:t>	</a:t>
              </a:r>
              <a:r>
                <a:rPr lang="it-IT" b="1" dirty="0" smtClean="0"/>
                <a:t>NO  </a:t>
              </a:r>
              <a:r>
                <a:rPr lang="it-IT" b="1" dirty="0"/>
                <a:t>	  N</a:t>
              </a:r>
              <a:r>
                <a:rPr lang="it-IT" b="1" baseline="-25000" dirty="0"/>
                <a:t>2</a:t>
              </a:r>
              <a:r>
                <a:rPr lang="it-IT" b="1" dirty="0"/>
                <a:t>O	        </a:t>
              </a:r>
              <a:r>
                <a:rPr lang="it-IT" b="1" dirty="0">
                  <a:solidFill>
                    <a:srgbClr val="009900"/>
                  </a:solidFill>
                </a:rPr>
                <a:t>N</a:t>
              </a:r>
              <a:r>
                <a:rPr lang="it-IT" b="1" baseline="-25000" dirty="0">
                  <a:solidFill>
                    <a:srgbClr val="009900"/>
                  </a:solidFill>
                </a:rPr>
                <a:t>2</a:t>
              </a:r>
            </a:p>
          </p:txBody>
        </p:sp>
        <p:sp>
          <p:nvSpPr>
            <p:cNvPr id="15373" name="Line 13"/>
            <p:cNvSpPr>
              <a:spLocks noChangeShapeType="1"/>
            </p:cNvSpPr>
            <p:nvPr/>
          </p:nvSpPr>
          <p:spPr bwMode="auto">
            <a:xfrm>
              <a:off x="1200" y="1344"/>
              <a:ext cx="336" cy="0"/>
            </a:xfrm>
            <a:prstGeom prst="line">
              <a:avLst/>
            </a:prstGeom>
            <a:noFill/>
            <a:ln w="9525">
              <a:solidFill>
                <a:schemeClr val="tx1"/>
              </a:solidFill>
              <a:round/>
              <a:headEnd/>
              <a:tailEnd type="triangle" w="med" len="med"/>
            </a:ln>
            <a:effectLst/>
          </p:spPr>
          <p:txBody>
            <a:bodyPr/>
            <a:lstStyle/>
            <a:p>
              <a:endParaRPr lang="it-IT"/>
            </a:p>
          </p:txBody>
        </p:sp>
        <p:sp>
          <p:nvSpPr>
            <p:cNvPr id="15374" name="Line 14"/>
            <p:cNvSpPr>
              <a:spLocks noChangeShapeType="1"/>
            </p:cNvSpPr>
            <p:nvPr/>
          </p:nvSpPr>
          <p:spPr bwMode="auto">
            <a:xfrm>
              <a:off x="2016" y="1344"/>
              <a:ext cx="336" cy="0"/>
            </a:xfrm>
            <a:prstGeom prst="line">
              <a:avLst/>
            </a:prstGeom>
            <a:noFill/>
            <a:ln w="9525">
              <a:solidFill>
                <a:schemeClr val="tx1"/>
              </a:solidFill>
              <a:round/>
              <a:headEnd/>
              <a:tailEnd type="triangle" w="med" len="med"/>
            </a:ln>
            <a:effectLst/>
          </p:spPr>
          <p:txBody>
            <a:bodyPr/>
            <a:lstStyle/>
            <a:p>
              <a:endParaRPr lang="it-IT"/>
            </a:p>
          </p:txBody>
        </p:sp>
        <p:sp>
          <p:nvSpPr>
            <p:cNvPr id="15375" name="Line 15"/>
            <p:cNvSpPr>
              <a:spLocks noChangeShapeType="1"/>
            </p:cNvSpPr>
            <p:nvPr/>
          </p:nvSpPr>
          <p:spPr bwMode="auto">
            <a:xfrm>
              <a:off x="2839" y="1368"/>
              <a:ext cx="336" cy="0"/>
            </a:xfrm>
            <a:prstGeom prst="line">
              <a:avLst/>
            </a:prstGeom>
            <a:noFill/>
            <a:ln w="9525">
              <a:solidFill>
                <a:schemeClr val="tx1"/>
              </a:solidFill>
              <a:round/>
              <a:headEnd/>
              <a:tailEnd type="triangle" w="med" len="med"/>
            </a:ln>
            <a:effectLst/>
          </p:spPr>
          <p:txBody>
            <a:bodyPr/>
            <a:lstStyle/>
            <a:p>
              <a:endParaRPr lang="it-IT"/>
            </a:p>
          </p:txBody>
        </p:sp>
        <p:sp>
          <p:nvSpPr>
            <p:cNvPr id="15376" name="Line 16"/>
            <p:cNvSpPr>
              <a:spLocks noChangeShapeType="1"/>
            </p:cNvSpPr>
            <p:nvPr/>
          </p:nvSpPr>
          <p:spPr bwMode="auto">
            <a:xfrm>
              <a:off x="3600" y="1344"/>
              <a:ext cx="336" cy="0"/>
            </a:xfrm>
            <a:prstGeom prst="line">
              <a:avLst/>
            </a:prstGeom>
            <a:noFill/>
            <a:ln w="9525">
              <a:solidFill>
                <a:schemeClr val="tx1"/>
              </a:solidFill>
              <a:round/>
              <a:headEnd/>
              <a:tailEnd type="triangle" w="med" len="med"/>
            </a:ln>
            <a:effectLst/>
          </p:spPr>
          <p:txBody>
            <a:bodyPr/>
            <a:lstStyle/>
            <a:p>
              <a:endParaRPr lang="it-IT"/>
            </a:p>
          </p:txBody>
        </p:sp>
      </p:grpSp>
      <p:sp>
        <p:nvSpPr>
          <p:cNvPr id="15377" name="Rectangle 17"/>
          <p:cNvSpPr>
            <a:spLocks noChangeArrowheads="1"/>
          </p:cNvSpPr>
          <p:nvPr/>
        </p:nvSpPr>
        <p:spPr bwMode="auto">
          <a:xfrm>
            <a:off x="323528" y="3116829"/>
            <a:ext cx="7992888" cy="1938992"/>
          </a:xfrm>
          <a:prstGeom prst="rect">
            <a:avLst/>
          </a:prstGeom>
          <a:noFill/>
          <a:ln w="9525">
            <a:noFill/>
            <a:miter lim="800000"/>
            <a:headEnd/>
            <a:tailEnd/>
          </a:ln>
          <a:effectLst/>
        </p:spPr>
        <p:txBody>
          <a:bodyPr wrap="square" anchor="ctr">
            <a:spAutoFit/>
          </a:bodyPr>
          <a:lstStyle/>
          <a:p>
            <a:r>
              <a:rPr lang="it-IT" sz="2000" dirty="0"/>
              <a:t>Processo di tipo anaerobico, condotto da </a:t>
            </a:r>
            <a:r>
              <a:rPr lang="it-IT" sz="2000" i="1" dirty="0" err="1">
                <a:solidFill>
                  <a:srgbClr val="009900"/>
                </a:solidFill>
              </a:rPr>
              <a:t>Bacillus</a:t>
            </a:r>
            <a:r>
              <a:rPr lang="it-IT" sz="2000" i="1" dirty="0">
                <a:solidFill>
                  <a:srgbClr val="009900"/>
                </a:solidFill>
              </a:rPr>
              <a:t> </a:t>
            </a:r>
            <a:r>
              <a:rPr lang="it-IT" sz="2000" i="1" dirty="0" err="1">
                <a:solidFill>
                  <a:srgbClr val="009900"/>
                </a:solidFill>
              </a:rPr>
              <a:t>denitrificans</a:t>
            </a:r>
            <a:r>
              <a:rPr lang="it-IT" sz="2000" i="1" dirty="0">
                <a:solidFill>
                  <a:srgbClr val="009900"/>
                </a:solidFill>
              </a:rPr>
              <a:t>, </a:t>
            </a:r>
            <a:r>
              <a:rPr lang="it-IT" sz="2000" i="1" dirty="0" err="1">
                <a:solidFill>
                  <a:srgbClr val="009900"/>
                </a:solidFill>
              </a:rPr>
              <a:t>Micrococcus</a:t>
            </a:r>
            <a:r>
              <a:rPr lang="it-IT" sz="2000" i="1" dirty="0">
                <a:solidFill>
                  <a:srgbClr val="009900"/>
                </a:solidFill>
              </a:rPr>
              <a:t> </a:t>
            </a:r>
            <a:r>
              <a:rPr lang="it-IT" sz="2000" i="1" dirty="0" err="1">
                <a:solidFill>
                  <a:srgbClr val="009900"/>
                </a:solidFill>
              </a:rPr>
              <a:t>denitrificans</a:t>
            </a:r>
            <a:r>
              <a:rPr lang="it-IT" dirty="0"/>
              <a:t> </a:t>
            </a:r>
          </a:p>
          <a:p>
            <a:endParaRPr lang="it-IT" dirty="0"/>
          </a:p>
          <a:p>
            <a:r>
              <a:rPr lang="it-IT" sz="2000" dirty="0"/>
              <a:t>La denitrificazione può avvenire esclusivamente in condizioni anaerobiche, in presenza di sostanza organica come fonte di carbonio, T (25°-</a:t>
            </a:r>
            <a:r>
              <a:rPr lang="it-IT" sz="2000" dirty="0" smtClean="0"/>
              <a:t>32°), </a:t>
            </a:r>
            <a:r>
              <a:rPr lang="it-IT" sz="2000" dirty="0"/>
              <a:t>pH intorno a 8. </a:t>
            </a:r>
          </a:p>
        </p:txBody>
      </p:sp>
      <p:grpSp>
        <p:nvGrpSpPr>
          <p:cNvPr id="4" name="Group 21"/>
          <p:cNvGrpSpPr>
            <a:grpSpLocks/>
          </p:cNvGrpSpPr>
          <p:nvPr/>
        </p:nvGrpSpPr>
        <p:grpSpPr bwMode="auto">
          <a:xfrm>
            <a:off x="433696" y="5157192"/>
            <a:ext cx="7742502" cy="609600"/>
            <a:chOff x="672" y="3216"/>
            <a:chExt cx="4080" cy="528"/>
          </a:xfrm>
        </p:grpSpPr>
        <p:sp>
          <p:nvSpPr>
            <p:cNvPr id="15378" name="Rectangle 18"/>
            <p:cNvSpPr>
              <a:spLocks noChangeArrowheads="1"/>
            </p:cNvSpPr>
            <p:nvPr/>
          </p:nvSpPr>
          <p:spPr bwMode="auto">
            <a:xfrm>
              <a:off x="690" y="3216"/>
              <a:ext cx="3870" cy="528"/>
            </a:xfrm>
            <a:prstGeom prst="rect">
              <a:avLst/>
            </a:prstGeom>
            <a:noFill/>
            <a:ln w="15875">
              <a:solidFill>
                <a:srgbClr val="009900"/>
              </a:solidFill>
              <a:miter lim="800000"/>
              <a:headEnd/>
              <a:tailEnd/>
            </a:ln>
            <a:effectLst/>
          </p:spPr>
          <p:txBody>
            <a:bodyPr wrap="none" anchor="ctr"/>
            <a:lstStyle/>
            <a:p>
              <a:endParaRPr lang="it-IT"/>
            </a:p>
          </p:txBody>
        </p:sp>
        <p:sp>
          <p:nvSpPr>
            <p:cNvPr id="15379" name="Rectangle 19"/>
            <p:cNvSpPr>
              <a:spLocks noChangeArrowheads="1"/>
            </p:cNvSpPr>
            <p:nvPr/>
          </p:nvSpPr>
          <p:spPr bwMode="auto">
            <a:xfrm>
              <a:off x="672" y="3264"/>
              <a:ext cx="4080" cy="453"/>
            </a:xfrm>
            <a:prstGeom prst="rect">
              <a:avLst/>
            </a:prstGeom>
            <a:noFill/>
            <a:ln w="9525">
              <a:noFill/>
              <a:miter lim="800000"/>
              <a:headEnd/>
              <a:tailEnd/>
            </a:ln>
            <a:effectLst/>
          </p:spPr>
          <p:txBody>
            <a:bodyPr>
              <a:spAutoFit/>
            </a:bodyPr>
            <a:lstStyle/>
            <a:p>
              <a:r>
                <a:rPr lang="it-IT" sz="2800" dirty="0">
                  <a:latin typeface="Batik Regular" pitchFamily="2" charset="0"/>
                </a:rPr>
                <a:t>La denitrificazione porta ad importanti conseguenze ambientali</a:t>
              </a:r>
              <a:r>
                <a:rPr lang="it-IT" sz="2800" dirty="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77"/>
                                        </p:tgtEl>
                                        <p:attrNameLst>
                                          <p:attrName>style.visibility</p:attrName>
                                        </p:attrNameLst>
                                      </p:cBhvr>
                                      <p:to>
                                        <p:strVal val="visible"/>
                                      </p:to>
                                    </p:set>
                                    <p:animEffect transition="in" filter="box(in)">
                                      <p:cBhvr>
                                        <p:cTn id="12" dur="500"/>
                                        <p:tgtEl>
                                          <p:spTgt spid="1537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12807" y="273050"/>
            <a:ext cx="33590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a:solidFill>
                  <a:schemeClr val="accent6">
                    <a:lumMod val="50000"/>
                  </a:schemeClr>
                </a:solidFill>
                <a:latin typeface="+mj-lt"/>
              </a:rPr>
              <a:t>CICLO DELL’AZOTO</a:t>
            </a:r>
          </a:p>
        </p:txBody>
      </p:sp>
      <p:sp>
        <p:nvSpPr>
          <p:cNvPr id="16389" name="Rectangle 5"/>
          <p:cNvSpPr>
            <a:spLocks noChangeArrowheads="1"/>
          </p:cNvSpPr>
          <p:nvPr/>
        </p:nvSpPr>
        <p:spPr bwMode="auto">
          <a:xfrm>
            <a:off x="611560" y="1196752"/>
            <a:ext cx="3787775" cy="457200"/>
          </a:xfrm>
          <a:prstGeom prst="rect">
            <a:avLst/>
          </a:prstGeom>
          <a:noFill/>
          <a:ln w="9525">
            <a:noFill/>
            <a:miter lim="800000"/>
            <a:headEnd/>
            <a:tailEnd/>
          </a:ln>
          <a:effectLst/>
        </p:spPr>
        <p:txBody>
          <a:bodyPr wrap="none">
            <a:spAutoFit/>
          </a:bodyPr>
          <a:lstStyle/>
          <a:p>
            <a:r>
              <a:rPr lang="it-IT" sz="2400" b="1" dirty="0">
                <a:solidFill>
                  <a:srgbClr val="009900"/>
                </a:solidFill>
              </a:rPr>
              <a:t>Assimilazione dell’azoto</a:t>
            </a:r>
            <a:r>
              <a:rPr lang="it-IT" sz="2400" b="1" dirty="0">
                <a:solidFill>
                  <a:schemeClr val="accent2"/>
                </a:solidFill>
              </a:rPr>
              <a:t> </a:t>
            </a:r>
          </a:p>
        </p:txBody>
      </p:sp>
      <p:sp>
        <p:nvSpPr>
          <p:cNvPr id="16391" name="Text Box 7"/>
          <p:cNvSpPr txBox="1">
            <a:spLocks noChangeArrowheads="1"/>
          </p:cNvSpPr>
          <p:nvPr/>
        </p:nvSpPr>
        <p:spPr bwMode="auto">
          <a:xfrm>
            <a:off x="827584" y="3861048"/>
            <a:ext cx="7848600" cy="1006475"/>
          </a:xfrm>
          <a:prstGeom prst="rect">
            <a:avLst/>
          </a:prstGeom>
          <a:noFill/>
          <a:ln w="9525">
            <a:noFill/>
            <a:miter lim="800000"/>
            <a:headEnd/>
            <a:tailEnd/>
          </a:ln>
          <a:effectLst/>
        </p:spPr>
        <p:txBody>
          <a:bodyPr>
            <a:spAutoFit/>
          </a:bodyPr>
          <a:lstStyle/>
          <a:p>
            <a:r>
              <a:rPr lang="it-IT" sz="2000" dirty="0"/>
              <a:t>I residui colturali che vengono poi lasciati sul terreno (interramento)</a:t>
            </a:r>
          </a:p>
          <a:p>
            <a:r>
              <a:rPr lang="it-IT" sz="2000" dirty="0"/>
              <a:t>vanno ad influenzare i processi di mineralizzazione e immobilizzazione.</a:t>
            </a:r>
          </a:p>
        </p:txBody>
      </p:sp>
      <p:grpSp>
        <p:nvGrpSpPr>
          <p:cNvPr id="2" name="Group 21"/>
          <p:cNvGrpSpPr>
            <a:grpSpLocks/>
          </p:cNvGrpSpPr>
          <p:nvPr/>
        </p:nvGrpSpPr>
        <p:grpSpPr bwMode="auto">
          <a:xfrm>
            <a:off x="838200" y="2057401"/>
            <a:ext cx="8305800" cy="1466851"/>
            <a:chOff x="528" y="1296"/>
            <a:chExt cx="5232" cy="924"/>
          </a:xfrm>
        </p:grpSpPr>
        <p:sp>
          <p:nvSpPr>
            <p:cNvPr id="16390" name="Text Box 6"/>
            <p:cNvSpPr txBox="1">
              <a:spLocks noChangeArrowheads="1"/>
            </p:cNvSpPr>
            <p:nvPr/>
          </p:nvSpPr>
          <p:spPr bwMode="auto">
            <a:xfrm>
              <a:off x="528" y="1296"/>
              <a:ext cx="4944" cy="442"/>
            </a:xfrm>
            <a:prstGeom prst="rect">
              <a:avLst/>
            </a:prstGeom>
            <a:noFill/>
            <a:ln w="9525">
              <a:noFill/>
              <a:miter lim="800000"/>
              <a:headEnd/>
              <a:tailEnd/>
            </a:ln>
            <a:effectLst/>
          </p:spPr>
          <p:txBody>
            <a:bodyPr>
              <a:spAutoFit/>
            </a:bodyPr>
            <a:lstStyle/>
            <a:p>
              <a:r>
                <a:rPr lang="it-IT" sz="2000"/>
                <a:t>L’azoto nella forma inorganica (ammonio e nitrato) assorbito dalla pianta viene trasformato in proteine (forma organica).</a:t>
              </a:r>
            </a:p>
          </p:txBody>
        </p:sp>
        <p:grpSp>
          <p:nvGrpSpPr>
            <p:cNvPr id="3" name="Group 20"/>
            <p:cNvGrpSpPr>
              <a:grpSpLocks/>
            </p:cNvGrpSpPr>
            <p:nvPr/>
          </p:nvGrpSpPr>
          <p:grpSpPr bwMode="auto">
            <a:xfrm>
              <a:off x="567" y="1968"/>
              <a:ext cx="5193" cy="252"/>
              <a:chOff x="567" y="1968"/>
              <a:chExt cx="5193" cy="252"/>
            </a:xfrm>
          </p:grpSpPr>
          <p:sp>
            <p:nvSpPr>
              <p:cNvPr id="16398" name="Text Box 14"/>
              <p:cNvSpPr txBox="1">
                <a:spLocks noChangeArrowheads="1"/>
              </p:cNvSpPr>
              <p:nvPr/>
            </p:nvSpPr>
            <p:spPr bwMode="auto">
              <a:xfrm>
                <a:off x="567" y="1968"/>
                <a:ext cx="5193" cy="252"/>
              </a:xfrm>
              <a:prstGeom prst="rect">
                <a:avLst/>
              </a:prstGeom>
              <a:noFill/>
              <a:ln w="9525">
                <a:noFill/>
                <a:miter lim="800000"/>
                <a:headEnd/>
                <a:tailEnd/>
              </a:ln>
              <a:effectLst/>
            </p:spPr>
            <p:txBody>
              <a:bodyPr wrap="square">
                <a:spAutoFit/>
              </a:bodyPr>
              <a:lstStyle/>
              <a:p>
                <a:r>
                  <a:rPr lang="it-IT" b="1" dirty="0">
                    <a:solidFill>
                      <a:srgbClr val="009900"/>
                    </a:solidFill>
                  </a:rPr>
                  <a:t>NO</a:t>
                </a:r>
                <a:r>
                  <a:rPr lang="it-IT" b="1" baseline="-25000" dirty="0">
                    <a:solidFill>
                      <a:srgbClr val="009900"/>
                    </a:solidFill>
                  </a:rPr>
                  <a:t>3</a:t>
                </a:r>
                <a:r>
                  <a:rPr lang="it-IT" b="1" baseline="30000" dirty="0">
                    <a:solidFill>
                      <a:srgbClr val="009900"/>
                    </a:solidFill>
                  </a:rPr>
                  <a:t>-</a:t>
                </a:r>
                <a:r>
                  <a:rPr lang="it-IT" b="1" dirty="0"/>
                  <a:t>    	      NH</a:t>
                </a:r>
                <a:r>
                  <a:rPr lang="it-IT" b="1" baseline="-25000" dirty="0"/>
                  <a:t>3</a:t>
                </a:r>
                <a:r>
                  <a:rPr lang="it-IT" b="1" dirty="0"/>
                  <a:t>	            glutammina, glutammato (amminoacidi)</a:t>
                </a:r>
                <a:endParaRPr lang="it-IT" b="1" baseline="-25000" dirty="0">
                  <a:solidFill>
                    <a:srgbClr val="009900"/>
                  </a:solidFill>
                </a:endParaRPr>
              </a:p>
            </p:txBody>
          </p:sp>
          <p:sp>
            <p:nvSpPr>
              <p:cNvPr id="16399" name="Line 15"/>
              <p:cNvSpPr>
                <a:spLocks noChangeShapeType="1"/>
              </p:cNvSpPr>
              <p:nvPr/>
            </p:nvSpPr>
            <p:spPr bwMode="auto">
              <a:xfrm>
                <a:off x="1020" y="2115"/>
                <a:ext cx="336" cy="0"/>
              </a:xfrm>
              <a:prstGeom prst="line">
                <a:avLst/>
              </a:prstGeom>
              <a:noFill/>
              <a:ln w="9525">
                <a:solidFill>
                  <a:schemeClr val="tx1"/>
                </a:solidFill>
                <a:round/>
                <a:headEnd/>
                <a:tailEnd type="triangle" w="med" len="med"/>
              </a:ln>
              <a:effectLst/>
            </p:spPr>
            <p:txBody>
              <a:bodyPr/>
              <a:lstStyle/>
              <a:p>
                <a:endParaRPr lang="it-IT"/>
              </a:p>
            </p:txBody>
          </p:sp>
          <p:sp>
            <p:nvSpPr>
              <p:cNvPr id="16400" name="Line 16"/>
              <p:cNvSpPr>
                <a:spLocks noChangeShapeType="1"/>
              </p:cNvSpPr>
              <p:nvPr/>
            </p:nvSpPr>
            <p:spPr bwMode="auto">
              <a:xfrm>
                <a:off x="1837" y="2115"/>
                <a:ext cx="336" cy="0"/>
              </a:xfrm>
              <a:prstGeom prst="line">
                <a:avLst/>
              </a:prstGeom>
              <a:noFill/>
              <a:ln w="9525">
                <a:solidFill>
                  <a:schemeClr val="tx1"/>
                </a:solidFill>
                <a:round/>
                <a:headEnd/>
                <a:tailEnd type="triangle" w="med" len="med"/>
              </a:ln>
              <a:effectLst/>
            </p:spPr>
            <p:txBody>
              <a:bodyPr/>
              <a:lstStyle/>
              <a:p>
                <a:endParaRPr lang="it-IT"/>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animEffect transition="in" filter="box(in)">
                                      <p:cBhvr>
                                        <p:cTn id="13"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12807" y="273050"/>
            <a:ext cx="33590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a:solidFill>
                  <a:schemeClr val="accent6">
                    <a:lumMod val="50000"/>
                  </a:schemeClr>
                </a:solidFill>
                <a:latin typeface="+mj-lt"/>
              </a:rPr>
              <a:t>CICLO DELL’AZOTO</a:t>
            </a:r>
          </a:p>
        </p:txBody>
      </p:sp>
      <p:sp>
        <p:nvSpPr>
          <p:cNvPr id="32771" name="Rectangle 3"/>
          <p:cNvSpPr>
            <a:spLocks noChangeArrowheads="1"/>
          </p:cNvSpPr>
          <p:nvPr/>
        </p:nvSpPr>
        <p:spPr bwMode="auto">
          <a:xfrm>
            <a:off x="611560" y="1124744"/>
            <a:ext cx="2233613" cy="457200"/>
          </a:xfrm>
          <a:prstGeom prst="rect">
            <a:avLst/>
          </a:prstGeom>
          <a:noFill/>
          <a:ln w="9525">
            <a:noFill/>
            <a:miter lim="800000"/>
            <a:headEnd/>
            <a:tailEnd/>
          </a:ln>
          <a:effectLst/>
        </p:spPr>
        <p:txBody>
          <a:bodyPr wrap="none">
            <a:spAutoFit/>
          </a:bodyPr>
          <a:lstStyle/>
          <a:p>
            <a:r>
              <a:rPr lang="it-IT" sz="2400" b="1" dirty="0">
                <a:solidFill>
                  <a:schemeClr val="accent1">
                    <a:lumMod val="75000"/>
                  </a:schemeClr>
                </a:solidFill>
              </a:rPr>
              <a:t>Processi fisici</a:t>
            </a:r>
          </a:p>
        </p:txBody>
      </p:sp>
      <p:sp>
        <p:nvSpPr>
          <p:cNvPr id="32772" name="Text Box 4"/>
          <p:cNvSpPr txBox="1">
            <a:spLocks noChangeArrowheads="1"/>
          </p:cNvSpPr>
          <p:nvPr/>
        </p:nvSpPr>
        <p:spPr bwMode="auto">
          <a:xfrm>
            <a:off x="838200" y="1752600"/>
            <a:ext cx="7848600" cy="701675"/>
          </a:xfrm>
          <a:prstGeom prst="rect">
            <a:avLst/>
          </a:prstGeom>
          <a:noFill/>
          <a:ln w="9525">
            <a:noFill/>
            <a:miter lim="800000"/>
            <a:headEnd/>
            <a:tailEnd/>
          </a:ln>
          <a:effectLst/>
        </p:spPr>
        <p:txBody>
          <a:bodyPr>
            <a:spAutoFit/>
          </a:bodyPr>
          <a:lstStyle/>
          <a:p>
            <a:r>
              <a:rPr lang="it-IT" sz="2000"/>
              <a:t>L’azoto in forma minerale viene coinvolto in processi fisici e può essere allontanato dal sistema suolo-pianta.</a:t>
            </a:r>
          </a:p>
        </p:txBody>
      </p:sp>
      <p:sp>
        <p:nvSpPr>
          <p:cNvPr id="32773" name="Text Box 5"/>
          <p:cNvSpPr txBox="1">
            <a:spLocks noChangeArrowheads="1"/>
          </p:cNvSpPr>
          <p:nvPr/>
        </p:nvSpPr>
        <p:spPr bwMode="auto">
          <a:xfrm>
            <a:off x="914400" y="2743200"/>
            <a:ext cx="7848600" cy="1006475"/>
          </a:xfrm>
          <a:prstGeom prst="rect">
            <a:avLst/>
          </a:prstGeom>
          <a:noFill/>
          <a:ln w="9525">
            <a:noFill/>
            <a:miter lim="800000"/>
            <a:headEnd/>
            <a:tailEnd/>
          </a:ln>
          <a:effectLst/>
        </p:spPr>
        <p:txBody>
          <a:bodyPr>
            <a:spAutoFit/>
          </a:bodyPr>
          <a:lstStyle/>
          <a:p>
            <a:pPr>
              <a:buFont typeface="Wingdings" pitchFamily="2" charset="2"/>
              <a:buChar char="q"/>
            </a:pPr>
            <a:r>
              <a:rPr lang="it-IT" sz="2000" b="1" dirty="0"/>
              <a:t> NO</a:t>
            </a:r>
            <a:r>
              <a:rPr lang="it-IT" sz="2000" b="1" baseline="-25000" dirty="0"/>
              <a:t>3</a:t>
            </a:r>
            <a:r>
              <a:rPr lang="it-IT" sz="2000" b="1" baseline="30000" dirty="0"/>
              <a:t>-</a:t>
            </a:r>
            <a:r>
              <a:rPr lang="it-IT" b="1" dirty="0"/>
              <a:t> </a:t>
            </a:r>
            <a:r>
              <a:rPr lang="it-IT" sz="2000" dirty="0"/>
              <a:t>libero (solubile) nel terreno viene allontanato con l’acqua di percolazione verso gli strati più profondi (</a:t>
            </a:r>
            <a:r>
              <a:rPr lang="it-IT" sz="2000" dirty="0">
                <a:solidFill>
                  <a:schemeClr val="accent1">
                    <a:lumMod val="75000"/>
                  </a:schemeClr>
                </a:solidFill>
              </a:rPr>
              <a:t>processo di lisciviazione dei nitrati</a:t>
            </a:r>
            <a:r>
              <a:rPr lang="it-IT" sz="2000" dirty="0"/>
              <a:t>)</a:t>
            </a:r>
          </a:p>
        </p:txBody>
      </p:sp>
      <p:sp>
        <p:nvSpPr>
          <p:cNvPr id="32774" name="Text Box 6"/>
          <p:cNvSpPr txBox="1">
            <a:spLocks noChangeArrowheads="1"/>
          </p:cNvSpPr>
          <p:nvPr/>
        </p:nvSpPr>
        <p:spPr bwMode="auto">
          <a:xfrm>
            <a:off x="914400" y="3962400"/>
            <a:ext cx="7848600" cy="701675"/>
          </a:xfrm>
          <a:prstGeom prst="rect">
            <a:avLst/>
          </a:prstGeom>
          <a:noFill/>
          <a:ln w="9525">
            <a:noFill/>
            <a:miter lim="800000"/>
            <a:headEnd/>
            <a:tailEnd/>
          </a:ln>
          <a:effectLst/>
        </p:spPr>
        <p:txBody>
          <a:bodyPr>
            <a:spAutoFit/>
          </a:bodyPr>
          <a:lstStyle/>
          <a:p>
            <a:pPr>
              <a:buFont typeface="Wingdings" pitchFamily="2" charset="2"/>
              <a:buChar char="q"/>
            </a:pPr>
            <a:r>
              <a:rPr lang="it-IT" sz="2000" b="1"/>
              <a:t> </a:t>
            </a:r>
            <a:r>
              <a:rPr lang="it-IT" sz="2000"/>
              <a:t>serio problema ambientale (attenzione da parte dell’Unione Europea (direttiva nitrati).</a:t>
            </a:r>
            <a:endParaRPr lang="it-IT"/>
          </a:p>
        </p:txBody>
      </p:sp>
      <p:sp>
        <p:nvSpPr>
          <p:cNvPr id="32775" name="AutoShape 7"/>
          <p:cNvSpPr>
            <a:spLocks noChangeArrowheads="1"/>
          </p:cNvSpPr>
          <p:nvPr/>
        </p:nvSpPr>
        <p:spPr bwMode="auto">
          <a:xfrm>
            <a:off x="3995936" y="4581128"/>
            <a:ext cx="485775" cy="609600"/>
          </a:xfrm>
          <a:prstGeom prst="downArrow">
            <a:avLst>
              <a:gd name="adj1" fmla="val 50000"/>
              <a:gd name="adj2" fmla="val 31373"/>
            </a:avLst>
          </a:prstGeom>
          <a:solidFill>
            <a:schemeClr val="accent1"/>
          </a:solidFill>
          <a:ln w="9525">
            <a:solidFill>
              <a:schemeClr val="tx1"/>
            </a:solidFill>
            <a:miter lim="800000"/>
            <a:headEnd/>
            <a:tailEnd/>
          </a:ln>
          <a:effectLst/>
        </p:spPr>
        <p:txBody>
          <a:bodyPr wrap="none" anchor="ctr"/>
          <a:lstStyle/>
          <a:p>
            <a:endParaRPr lang="it-IT"/>
          </a:p>
        </p:txBody>
      </p:sp>
      <p:sp>
        <p:nvSpPr>
          <p:cNvPr id="32776" name="Rectangle 8"/>
          <p:cNvSpPr>
            <a:spLocks noChangeArrowheads="1"/>
          </p:cNvSpPr>
          <p:nvPr/>
        </p:nvSpPr>
        <p:spPr bwMode="auto">
          <a:xfrm>
            <a:off x="2051720" y="5229200"/>
            <a:ext cx="6737350" cy="396875"/>
          </a:xfrm>
          <a:prstGeom prst="rect">
            <a:avLst/>
          </a:prstGeom>
          <a:noFill/>
          <a:ln w="9525">
            <a:noFill/>
            <a:miter lim="800000"/>
            <a:headEnd/>
            <a:tailEnd/>
          </a:ln>
          <a:effectLst/>
        </p:spPr>
        <p:txBody>
          <a:bodyPr>
            <a:spAutoFit/>
          </a:bodyPr>
          <a:lstStyle/>
          <a:p>
            <a:r>
              <a:rPr lang="it-IT" sz="2000" dirty="0"/>
              <a:t>Inquinamento delle acque di uso potabile</a:t>
            </a:r>
            <a:endParaRPr lang="it-IT" dirty="0"/>
          </a:p>
        </p:txBody>
      </p:sp>
      <p:sp>
        <p:nvSpPr>
          <p:cNvPr id="32777" name="Rectangle 9"/>
          <p:cNvSpPr>
            <a:spLocks noChangeArrowheads="1"/>
          </p:cNvSpPr>
          <p:nvPr/>
        </p:nvSpPr>
        <p:spPr bwMode="auto">
          <a:xfrm>
            <a:off x="899592" y="5661248"/>
            <a:ext cx="7704856" cy="400110"/>
          </a:xfrm>
          <a:prstGeom prst="rect">
            <a:avLst/>
          </a:prstGeom>
          <a:noFill/>
          <a:ln w="9525">
            <a:noFill/>
            <a:miter lim="800000"/>
            <a:headEnd/>
            <a:tailEnd/>
          </a:ln>
          <a:effectLst/>
        </p:spPr>
        <p:txBody>
          <a:bodyPr wrap="square">
            <a:spAutoFit/>
          </a:bodyPr>
          <a:lstStyle/>
          <a:p>
            <a:pPr algn="ctr"/>
            <a:r>
              <a:rPr lang="it-IT" sz="2000" dirty="0"/>
              <a:t>Limite legislativo: 50 mg/l (NO</a:t>
            </a:r>
            <a:r>
              <a:rPr lang="it-IT" sz="2000" baseline="-25000" dirty="0"/>
              <a:t>3</a:t>
            </a:r>
            <a:r>
              <a:rPr lang="it-IT" sz="2000" baseline="30000" dirty="0"/>
              <a:t>-</a:t>
            </a:r>
            <a:r>
              <a:rPr lang="it-IT" sz="2000" dirty="0" smtClean="0"/>
              <a:t>)   </a:t>
            </a:r>
            <a:r>
              <a:rPr lang="it-IT" sz="2000" dirty="0"/>
              <a:t>11.7 mg/l (N-NO</a:t>
            </a:r>
            <a:r>
              <a:rPr lang="it-IT" sz="2000" baseline="-25000" dirty="0"/>
              <a:t>3</a:t>
            </a:r>
            <a:r>
              <a:rPr lang="it-IT" sz="2000" baseline="30000" dirty="0"/>
              <a:t>-</a:t>
            </a:r>
            <a:r>
              <a:rPr lang="it-IT" sz="2000" dirty="0"/>
              <a:t>)</a:t>
            </a:r>
            <a:r>
              <a:rPr lang="it-IT"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ox(in)">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checkerboard(across)">
                                      <p:cBhvr>
                                        <p:cTn id="12" dur="500"/>
                                        <p:tgtEl>
                                          <p:spTgt spid="3277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barn(inHorizontal)">
                                      <p:cBhvr>
                                        <p:cTn id="17" dur="500"/>
                                        <p:tgtEl>
                                          <p:spTgt spid="3277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2775"/>
                                        </p:tgtEl>
                                        <p:attrNameLst>
                                          <p:attrName>style.visibility</p:attrName>
                                        </p:attrNameLst>
                                      </p:cBhvr>
                                      <p:to>
                                        <p:strVal val="visible"/>
                                      </p:to>
                                    </p:set>
                                    <p:anim calcmode="lin" valueType="num">
                                      <p:cBhvr additive="base">
                                        <p:cTn id="22" dur="500" fill="hold"/>
                                        <p:tgtEl>
                                          <p:spTgt spid="32775"/>
                                        </p:tgtEl>
                                        <p:attrNameLst>
                                          <p:attrName>ppt_x</p:attrName>
                                        </p:attrNameLst>
                                      </p:cBhvr>
                                      <p:tavLst>
                                        <p:tav tm="0">
                                          <p:val>
                                            <p:strVal val="#ppt_x"/>
                                          </p:val>
                                        </p:tav>
                                        <p:tav tm="100000">
                                          <p:val>
                                            <p:strVal val="#ppt_x"/>
                                          </p:val>
                                        </p:tav>
                                      </p:tavLst>
                                    </p:anim>
                                    <p:anim calcmode="lin" valueType="num">
                                      <p:cBhvr additive="base">
                                        <p:cTn id="23"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2776"/>
                                        </p:tgtEl>
                                        <p:attrNameLst>
                                          <p:attrName>style.visibility</p:attrName>
                                        </p:attrNameLst>
                                      </p:cBhvr>
                                      <p:to>
                                        <p:strVal val="visible"/>
                                      </p:to>
                                    </p:set>
                                    <p:animEffect transition="in" filter="checkerboard(across)">
                                      <p:cBhvr>
                                        <p:cTn id="28" dur="500"/>
                                        <p:tgtEl>
                                          <p:spTgt spid="3277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2777"/>
                                        </p:tgtEl>
                                        <p:attrNameLst>
                                          <p:attrName>style.visibility</p:attrName>
                                        </p:attrNameLst>
                                      </p:cBhvr>
                                      <p:to>
                                        <p:strVal val="visible"/>
                                      </p:to>
                                    </p:set>
                                    <p:animEffect transition="in" filter="strips(downLeft)">
                                      <p:cBhvr>
                                        <p:cTn id="33"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P spid="32775" grpId="0" animBg="1"/>
      <p:bldP spid="32776" grpId="0"/>
      <p:bldP spid="327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12807" y="273050"/>
            <a:ext cx="33590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a:solidFill>
                  <a:schemeClr val="accent6">
                    <a:lumMod val="50000"/>
                  </a:schemeClr>
                </a:solidFill>
                <a:latin typeface="+mj-lt"/>
              </a:rPr>
              <a:t>CICLO DELL’AZOTO</a:t>
            </a:r>
          </a:p>
        </p:txBody>
      </p:sp>
      <p:sp>
        <p:nvSpPr>
          <p:cNvPr id="33795" name="Rectangle 3"/>
          <p:cNvSpPr>
            <a:spLocks noChangeArrowheads="1"/>
          </p:cNvSpPr>
          <p:nvPr/>
        </p:nvSpPr>
        <p:spPr bwMode="auto">
          <a:xfrm>
            <a:off x="634705" y="991877"/>
            <a:ext cx="2233613" cy="457200"/>
          </a:xfrm>
          <a:prstGeom prst="rect">
            <a:avLst/>
          </a:prstGeom>
          <a:noFill/>
          <a:ln w="9525">
            <a:noFill/>
            <a:miter lim="800000"/>
            <a:headEnd/>
            <a:tailEnd/>
          </a:ln>
          <a:effectLst/>
        </p:spPr>
        <p:txBody>
          <a:bodyPr wrap="none">
            <a:spAutoFit/>
          </a:bodyPr>
          <a:lstStyle/>
          <a:p>
            <a:r>
              <a:rPr lang="it-IT" sz="2400" b="1" dirty="0">
                <a:solidFill>
                  <a:schemeClr val="accent1">
                    <a:lumMod val="75000"/>
                  </a:schemeClr>
                </a:solidFill>
              </a:rPr>
              <a:t>Processi fisici</a:t>
            </a:r>
          </a:p>
        </p:txBody>
      </p:sp>
      <p:sp>
        <p:nvSpPr>
          <p:cNvPr id="33797" name="Text Box 5"/>
          <p:cNvSpPr txBox="1">
            <a:spLocks noChangeArrowheads="1"/>
          </p:cNvSpPr>
          <p:nvPr/>
        </p:nvSpPr>
        <p:spPr bwMode="auto">
          <a:xfrm>
            <a:off x="827584" y="3861048"/>
            <a:ext cx="7848600" cy="701675"/>
          </a:xfrm>
          <a:prstGeom prst="rect">
            <a:avLst/>
          </a:prstGeom>
          <a:noFill/>
          <a:ln w="9525">
            <a:noFill/>
            <a:miter lim="800000"/>
            <a:headEnd/>
            <a:tailEnd/>
          </a:ln>
          <a:effectLst/>
        </p:spPr>
        <p:txBody>
          <a:bodyPr>
            <a:spAutoFit/>
          </a:bodyPr>
          <a:lstStyle/>
          <a:p>
            <a:pPr>
              <a:buFont typeface="Wingdings" pitchFamily="2" charset="2"/>
              <a:buChar char="q"/>
            </a:pPr>
            <a:r>
              <a:rPr lang="it-IT" sz="2000" b="1" dirty="0"/>
              <a:t> NH</a:t>
            </a:r>
            <a:r>
              <a:rPr lang="it-IT" sz="2000" b="1" baseline="-25000" dirty="0"/>
              <a:t>3</a:t>
            </a:r>
            <a:r>
              <a:rPr lang="it-IT" b="1" dirty="0"/>
              <a:t> </a:t>
            </a:r>
            <a:r>
              <a:rPr lang="it-IT" sz="2000" dirty="0"/>
              <a:t>viene allontanata verso l’atmosfera (</a:t>
            </a:r>
            <a:r>
              <a:rPr lang="it-IT" sz="2000" dirty="0">
                <a:solidFill>
                  <a:schemeClr val="accent1">
                    <a:lumMod val="75000"/>
                  </a:schemeClr>
                </a:solidFill>
              </a:rPr>
              <a:t>processo di volatilizzazione dell’ammoniaca)</a:t>
            </a:r>
          </a:p>
        </p:txBody>
      </p:sp>
      <p:sp>
        <p:nvSpPr>
          <p:cNvPr id="33798" name="Text Box 6"/>
          <p:cNvSpPr txBox="1">
            <a:spLocks noChangeArrowheads="1"/>
          </p:cNvSpPr>
          <p:nvPr/>
        </p:nvSpPr>
        <p:spPr bwMode="auto">
          <a:xfrm>
            <a:off x="827584" y="5301208"/>
            <a:ext cx="7848600" cy="701675"/>
          </a:xfrm>
          <a:prstGeom prst="rect">
            <a:avLst/>
          </a:prstGeom>
          <a:noFill/>
          <a:ln w="9525">
            <a:noFill/>
            <a:miter lim="800000"/>
            <a:headEnd/>
            <a:tailEnd/>
          </a:ln>
          <a:effectLst/>
        </p:spPr>
        <p:txBody>
          <a:bodyPr>
            <a:spAutoFit/>
          </a:bodyPr>
          <a:lstStyle/>
          <a:p>
            <a:pPr>
              <a:buFont typeface="Wingdings" pitchFamily="2" charset="2"/>
              <a:buChar char="q"/>
            </a:pPr>
            <a:r>
              <a:rPr lang="it-IT" sz="2000" b="1" dirty="0"/>
              <a:t> </a:t>
            </a:r>
            <a:r>
              <a:rPr lang="it-IT" sz="2000" dirty="0"/>
              <a:t>aspetto molto importante su cui il mondo agricolo e la comunità scientifica stanno lavorando.</a:t>
            </a:r>
            <a:endParaRPr lang="it-IT" dirty="0"/>
          </a:p>
        </p:txBody>
      </p:sp>
      <p:sp>
        <p:nvSpPr>
          <p:cNvPr id="33802" name="Text Box 10"/>
          <p:cNvSpPr txBox="1">
            <a:spLocks noChangeArrowheads="1"/>
          </p:cNvSpPr>
          <p:nvPr/>
        </p:nvSpPr>
        <p:spPr bwMode="auto">
          <a:xfrm>
            <a:off x="755576" y="1412776"/>
            <a:ext cx="7848600" cy="701675"/>
          </a:xfrm>
          <a:prstGeom prst="rect">
            <a:avLst/>
          </a:prstGeom>
          <a:noFill/>
          <a:ln w="9525">
            <a:noFill/>
            <a:miter lim="800000"/>
            <a:headEnd/>
            <a:tailEnd/>
          </a:ln>
          <a:effectLst/>
        </p:spPr>
        <p:txBody>
          <a:bodyPr>
            <a:spAutoFit/>
          </a:bodyPr>
          <a:lstStyle/>
          <a:p>
            <a:pPr>
              <a:buFont typeface="Wingdings" pitchFamily="2" charset="2"/>
              <a:buNone/>
            </a:pPr>
            <a:r>
              <a:rPr lang="it-IT" sz="2000" dirty="0"/>
              <a:t>L’azoto allo stato gassoso può essere allontanato dal terreno mediante volatilizzazione.</a:t>
            </a:r>
          </a:p>
        </p:txBody>
      </p:sp>
      <p:sp>
        <p:nvSpPr>
          <p:cNvPr id="33803" name="Text Box 11"/>
          <p:cNvSpPr txBox="1">
            <a:spLocks noChangeArrowheads="1"/>
          </p:cNvSpPr>
          <p:nvPr/>
        </p:nvSpPr>
        <p:spPr bwMode="auto">
          <a:xfrm>
            <a:off x="827584" y="4581128"/>
            <a:ext cx="7848600" cy="701675"/>
          </a:xfrm>
          <a:prstGeom prst="rect">
            <a:avLst/>
          </a:prstGeom>
          <a:noFill/>
          <a:ln w="9525">
            <a:noFill/>
            <a:miter lim="800000"/>
            <a:headEnd/>
            <a:tailEnd/>
          </a:ln>
          <a:effectLst/>
        </p:spPr>
        <p:txBody>
          <a:bodyPr>
            <a:spAutoFit/>
          </a:bodyPr>
          <a:lstStyle/>
          <a:p>
            <a:pPr>
              <a:buFont typeface="Wingdings" pitchFamily="2" charset="2"/>
              <a:buChar char="q"/>
            </a:pPr>
            <a:r>
              <a:rPr lang="it-IT" sz="2000" b="1" dirty="0"/>
              <a:t> </a:t>
            </a:r>
            <a:r>
              <a:rPr lang="it-IT" sz="2000" dirty="0"/>
              <a:t>si verifica in particolare durante la distribuzione dei reflui zootecnici e concimi minerali.</a:t>
            </a:r>
          </a:p>
        </p:txBody>
      </p:sp>
      <p:sp>
        <p:nvSpPr>
          <p:cNvPr id="33804" name="Rectangle 12"/>
          <p:cNvSpPr>
            <a:spLocks noChangeArrowheads="1"/>
          </p:cNvSpPr>
          <p:nvPr/>
        </p:nvSpPr>
        <p:spPr bwMode="auto">
          <a:xfrm>
            <a:off x="755576" y="2132856"/>
            <a:ext cx="4618572" cy="400110"/>
          </a:xfrm>
          <a:prstGeom prst="rect">
            <a:avLst/>
          </a:prstGeom>
          <a:noFill/>
          <a:ln w="9525">
            <a:noFill/>
            <a:miter lim="800000"/>
            <a:headEnd/>
            <a:tailEnd/>
          </a:ln>
          <a:effectLst/>
        </p:spPr>
        <p:txBody>
          <a:bodyPr wrap="none" anchor="ctr">
            <a:spAutoFit/>
          </a:bodyPr>
          <a:lstStyle/>
          <a:p>
            <a:pPr>
              <a:buFont typeface="Wingdings" pitchFamily="2" charset="2"/>
              <a:buChar char="q"/>
            </a:pPr>
            <a:r>
              <a:rPr lang="it-IT" sz="2000" b="1" dirty="0"/>
              <a:t> N</a:t>
            </a:r>
            <a:r>
              <a:rPr lang="it-IT" sz="2000" b="1" baseline="-25000" dirty="0"/>
              <a:t>2</a:t>
            </a:r>
            <a:r>
              <a:rPr lang="it-IT" sz="2000" b="1" dirty="0"/>
              <a:t>O e NO</a:t>
            </a:r>
            <a:r>
              <a:rPr lang="it-IT" b="1" dirty="0"/>
              <a:t> </a:t>
            </a:r>
            <a:r>
              <a:rPr lang="it-IT" sz="2000" b="1" dirty="0"/>
              <a:t>(ossidi nitroso e nitrico)</a:t>
            </a:r>
          </a:p>
        </p:txBody>
      </p:sp>
      <p:sp>
        <p:nvSpPr>
          <p:cNvPr id="33805" name="Rectangle 13"/>
          <p:cNvSpPr>
            <a:spLocks noChangeArrowheads="1"/>
          </p:cNvSpPr>
          <p:nvPr/>
        </p:nvSpPr>
        <p:spPr bwMode="auto">
          <a:xfrm>
            <a:off x="755576" y="2492896"/>
            <a:ext cx="8210872" cy="1323439"/>
          </a:xfrm>
          <a:prstGeom prst="rect">
            <a:avLst/>
          </a:prstGeom>
          <a:noFill/>
          <a:ln w="9525">
            <a:noFill/>
            <a:miter lim="800000"/>
            <a:headEnd/>
            <a:tailEnd/>
          </a:ln>
          <a:effectLst/>
        </p:spPr>
        <p:txBody>
          <a:bodyPr wrap="square" anchor="ctr">
            <a:spAutoFit/>
          </a:bodyPr>
          <a:lstStyle/>
          <a:p>
            <a:r>
              <a:rPr lang="it-IT" dirty="0"/>
              <a:t>il primo è un potente gas serra e può essere causa della distruzione delle molecole di ozono in stratosfera, mentre il secondo è alla base di fenomeni come le piogge acide e smog fotochimico (formazione di ozono troposferico).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box(in)">
                                      <p:cBhvr>
                                        <p:cTn id="7" dur="500"/>
                                        <p:tgtEl>
                                          <p:spTgt spid="338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3804"/>
                                        </p:tgtEl>
                                        <p:attrNameLst>
                                          <p:attrName>style.visibility</p:attrName>
                                        </p:attrNameLst>
                                      </p:cBhvr>
                                      <p:to>
                                        <p:strVal val="visible"/>
                                      </p:to>
                                    </p:set>
                                    <p:animEffect transition="in" filter="diamond(in)">
                                      <p:cBhvr>
                                        <p:cTn id="12" dur="2000"/>
                                        <p:tgtEl>
                                          <p:spTgt spid="3380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3805"/>
                                        </p:tgtEl>
                                        <p:attrNameLst>
                                          <p:attrName>style.visibility</p:attrName>
                                        </p:attrNameLst>
                                      </p:cBhvr>
                                      <p:to>
                                        <p:strVal val="visible"/>
                                      </p:to>
                                    </p:set>
                                    <p:animEffect transition="in" filter="strips(downLeft)">
                                      <p:cBhvr>
                                        <p:cTn id="17" dur="500"/>
                                        <p:tgtEl>
                                          <p:spTgt spid="3380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diamond(in)">
                                      <p:cBhvr>
                                        <p:cTn id="22" dur="2000"/>
                                        <p:tgtEl>
                                          <p:spTgt spid="3379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3803"/>
                                        </p:tgtEl>
                                        <p:attrNameLst>
                                          <p:attrName>style.visibility</p:attrName>
                                        </p:attrNameLst>
                                      </p:cBhvr>
                                      <p:to>
                                        <p:strVal val="visible"/>
                                      </p:to>
                                    </p:set>
                                    <p:animEffect transition="in" filter="strips(downLeft)">
                                      <p:cBhvr>
                                        <p:cTn id="27" dur="500"/>
                                        <p:tgtEl>
                                          <p:spTgt spid="3380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3798"/>
                                        </p:tgtEl>
                                        <p:attrNameLst>
                                          <p:attrName>style.visibility</p:attrName>
                                        </p:attrNameLst>
                                      </p:cBhvr>
                                      <p:to>
                                        <p:strVal val="visible"/>
                                      </p:to>
                                    </p:set>
                                    <p:animEffect transition="in" filter="strips(downLeft)">
                                      <p:cBhvr>
                                        <p:cTn id="32"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802" grpId="0"/>
      <p:bldP spid="33803" grpId="0"/>
      <p:bldP spid="33804" grpId="0"/>
      <p:bldP spid="338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12807" y="273050"/>
            <a:ext cx="33590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a:solidFill>
                  <a:schemeClr val="accent6">
                    <a:lumMod val="50000"/>
                  </a:schemeClr>
                </a:solidFill>
                <a:latin typeface="+mj-lt"/>
              </a:rPr>
              <a:t>CICLO DELL’AZOTO</a:t>
            </a:r>
          </a:p>
        </p:txBody>
      </p:sp>
      <p:sp>
        <p:nvSpPr>
          <p:cNvPr id="36867" name="Rectangle 3"/>
          <p:cNvSpPr>
            <a:spLocks noChangeArrowheads="1"/>
          </p:cNvSpPr>
          <p:nvPr/>
        </p:nvSpPr>
        <p:spPr bwMode="auto">
          <a:xfrm>
            <a:off x="611560" y="980728"/>
            <a:ext cx="2233613" cy="457200"/>
          </a:xfrm>
          <a:prstGeom prst="rect">
            <a:avLst/>
          </a:prstGeom>
          <a:noFill/>
          <a:ln w="9525">
            <a:noFill/>
            <a:miter lim="800000"/>
            <a:headEnd/>
            <a:tailEnd/>
          </a:ln>
          <a:effectLst/>
        </p:spPr>
        <p:txBody>
          <a:bodyPr wrap="none">
            <a:spAutoFit/>
          </a:bodyPr>
          <a:lstStyle/>
          <a:p>
            <a:r>
              <a:rPr lang="it-IT" sz="2400" b="1" dirty="0">
                <a:solidFill>
                  <a:schemeClr val="accent1">
                    <a:lumMod val="75000"/>
                  </a:schemeClr>
                </a:solidFill>
              </a:rPr>
              <a:t>Processi fisici</a:t>
            </a:r>
          </a:p>
        </p:txBody>
      </p:sp>
      <p:sp>
        <p:nvSpPr>
          <p:cNvPr id="36870" name="Text Box 6"/>
          <p:cNvSpPr txBox="1">
            <a:spLocks noChangeArrowheads="1"/>
          </p:cNvSpPr>
          <p:nvPr/>
        </p:nvSpPr>
        <p:spPr bwMode="auto">
          <a:xfrm>
            <a:off x="914400" y="1600200"/>
            <a:ext cx="7848600" cy="396875"/>
          </a:xfrm>
          <a:prstGeom prst="rect">
            <a:avLst/>
          </a:prstGeom>
          <a:noFill/>
          <a:ln w="9525">
            <a:noFill/>
            <a:miter lim="800000"/>
            <a:headEnd/>
            <a:tailEnd/>
          </a:ln>
          <a:effectLst/>
        </p:spPr>
        <p:txBody>
          <a:bodyPr>
            <a:spAutoFit/>
          </a:bodyPr>
          <a:lstStyle/>
          <a:p>
            <a:pPr>
              <a:buFont typeface="Wingdings" pitchFamily="2" charset="2"/>
              <a:buNone/>
            </a:pPr>
            <a:r>
              <a:rPr lang="it-IT" sz="2000"/>
              <a:t>Esistono altri due tipi di processi che influenzano il ciclo.</a:t>
            </a:r>
          </a:p>
        </p:txBody>
      </p:sp>
      <p:sp>
        <p:nvSpPr>
          <p:cNvPr id="36872" name="Rectangle 8"/>
          <p:cNvSpPr>
            <a:spLocks noChangeArrowheads="1"/>
          </p:cNvSpPr>
          <p:nvPr/>
        </p:nvSpPr>
        <p:spPr bwMode="auto">
          <a:xfrm>
            <a:off x="890588" y="2193925"/>
            <a:ext cx="7916862" cy="701675"/>
          </a:xfrm>
          <a:prstGeom prst="rect">
            <a:avLst/>
          </a:prstGeom>
          <a:noFill/>
          <a:ln w="9525">
            <a:noFill/>
            <a:miter lim="800000"/>
            <a:headEnd/>
            <a:tailEnd/>
          </a:ln>
          <a:effectLst/>
        </p:spPr>
        <p:txBody>
          <a:bodyPr wrap="none" anchor="ctr">
            <a:spAutoFit/>
          </a:bodyPr>
          <a:lstStyle/>
          <a:p>
            <a:pPr>
              <a:buFont typeface="Wingdings" pitchFamily="2" charset="2"/>
              <a:buChar char="q"/>
            </a:pPr>
            <a:r>
              <a:rPr lang="it-IT" sz="2000" dirty="0"/>
              <a:t> erosione del suolo</a:t>
            </a:r>
          </a:p>
          <a:p>
            <a:pPr>
              <a:buFont typeface="Wingdings" pitchFamily="2" charset="2"/>
              <a:buNone/>
            </a:pPr>
            <a:r>
              <a:rPr lang="it-IT" sz="2000" dirty="0"/>
              <a:t>	(allontanamento dei nutrienti adsorbiti alle particelle di suolo)</a:t>
            </a:r>
          </a:p>
        </p:txBody>
      </p:sp>
      <p:sp>
        <p:nvSpPr>
          <p:cNvPr id="36874" name="Rectangle 10"/>
          <p:cNvSpPr>
            <a:spLocks noChangeArrowheads="1"/>
          </p:cNvSpPr>
          <p:nvPr/>
        </p:nvSpPr>
        <p:spPr bwMode="auto">
          <a:xfrm>
            <a:off x="899592" y="3284984"/>
            <a:ext cx="7848600" cy="1006475"/>
          </a:xfrm>
          <a:prstGeom prst="rect">
            <a:avLst/>
          </a:prstGeom>
          <a:noFill/>
          <a:ln w="9525">
            <a:noFill/>
            <a:miter lim="800000"/>
            <a:headEnd/>
            <a:tailEnd/>
          </a:ln>
          <a:effectLst/>
        </p:spPr>
        <p:txBody>
          <a:bodyPr anchor="ctr">
            <a:spAutoFit/>
          </a:bodyPr>
          <a:lstStyle/>
          <a:p>
            <a:pPr>
              <a:buFont typeface="Wingdings" pitchFamily="2" charset="2"/>
              <a:buChar char="q"/>
            </a:pPr>
            <a:r>
              <a:rPr lang="it-IT" sz="2000" dirty="0"/>
              <a:t> precipitazioni atmosferiche secche e umide</a:t>
            </a:r>
          </a:p>
          <a:p>
            <a:pPr lvl="2">
              <a:buFont typeface="Wingdings" pitchFamily="2" charset="2"/>
              <a:buNone/>
            </a:pPr>
            <a:r>
              <a:rPr lang="it-IT" sz="2000" dirty="0"/>
              <a:t>(deposizione dei nutrienti presenti negli strati più bassi dell’atmosfera)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ox(in)">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diamond(in)">
                                      <p:cBhvr>
                                        <p:cTn id="12" dur="2000"/>
                                        <p:tgtEl>
                                          <p:spTgt spid="3687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874"/>
                                        </p:tgtEl>
                                        <p:attrNameLst>
                                          <p:attrName>style.visibility</p:attrName>
                                        </p:attrNameLst>
                                      </p:cBhvr>
                                      <p:to>
                                        <p:strVal val="visible"/>
                                      </p:to>
                                    </p:set>
                                    <p:animEffect transition="in" filter="diamond(in)">
                                      <p:cBhvr>
                                        <p:cTn id="17" dur="20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2" grpId="0"/>
      <p:bldP spid="368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12807" y="273050"/>
            <a:ext cx="33590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dirty="0">
                <a:solidFill>
                  <a:schemeClr val="accent6">
                    <a:lumMod val="50000"/>
                  </a:schemeClr>
                </a:solidFill>
                <a:latin typeface="+mj-lt"/>
              </a:rPr>
              <a:t>CICLO DELL’AZOTO</a:t>
            </a:r>
          </a:p>
        </p:txBody>
      </p:sp>
      <p:sp>
        <p:nvSpPr>
          <p:cNvPr id="34819" name="Rectangle 3"/>
          <p:cNvSpPr>
            <a:spLocks noChangeArrowheads="1"/>
          </p:cNvSpPr>
          <p:nvPr/>
        </p:nvSpPr>
        <p:spPr bwMode="auto">
          <a:xfrm>
            <a:off x="611560" y="1052736"/>
            <a:ext cx="4041775" cy="457200"/>
          </a:xfrm>
          <a:prstGeom prst="rect">
            <a:avLst/>
          </a:prstGeom>
          <a:noFill/>
          <a:ln w="9525">
            <a:noFill/>
            <a:miter lim="800000"/>
            <a:headEnd/>
            <a:tailEnd/>
          </a:ln>
          <a:effectLst/>
        </p:spPr>
        <p:txBody>
          <a:bodyPr wrap="none">
            <a:spAutoFit/>
          </a:bodyPr>
          <a:lstStyle/>
          <a:p>
            <a:r>
              <a:rPr lang="it-IT" sz="2400" b="1" dirty="0">
                <a:solidFill>
                  <a:srgbClr val="FFC000"/>
                </a:solidFill>
              </a:rPr>
              <a:t>Intervento umano sul ciclo</a:t>
            </a:r>
          </a:p>
        </p:txBody>
      </p:sp>
      <p:sp>
        <p:nvSpPr>
          <p:cNvPr id="34822" name="Text Box 6"/>
          <p:cNvSpPr txBox="1">
            <a:spLocks noChangeArrowheads="1"/>
          </p:cNvSpPr>
          <p:nvPr/>
        </p:nvSpPr>
        <p:spPr bwMode="auto">
          <a:xfrm>
            <a:off x="914400" y="2133600"/>
            <a:ext cx="7848600" cy="396875"/>
          </a:xfrm>
          <a:prstGeom prst="rect">
            <a:avLst/>
          </a:prstGeom>
          <a:noFill/>
          <a:ln w="9525">
            <a:noFill/>
            <a:miter lim="800000"/>
            <a:headEnd/>
            <a:tailEnd/>
          </a:ln>
          <a:effectLst/>
        </p:spPr>
        <p:txBody>
          <a:bodyPr>
            <a:spAutoFit/>
          </a:bodyPr>
          <a:lstStyle/>
          <a:p>
            <a:pPr>
              <a:buFont typeface="Wingdings" pitchFamily="2" charset="2"/>
              <a:buNone/>
            </a:pPr>
            <a:r>
              <a:rPr lang="it-IT" sz="2000"/>
              <a:t>L’agricoltura può intervenire direttamente sul ciclo dell’azoto:</a:t>
            </a:r>
          </a:p>
        </p:txBody>
      </p:sp>
      <p:sp>
        <p:nvSpPr>
          <p:cNvPr id="34823" name="Text Box 7"/>
          <p:cNvSpPr txBox="1">
            <a:spLocks noChangeArrowheads="1"/>
          </p:cNvSpPr>
          <p:nvPr/>
        </p:nvSpPr>
        <p:spPr bwMode="auto">
          <a:xfrm>
            <a:off x="914400" y="2727325"/>
            <a:ext cx="7848600" cy="701675"/>
          </a:xfrm>
          <a:prstGeom prst="rect">
            <a:avLst/>
          </a:prstGeom>
          <a:noFill/>
          <a:ln w="9525">
            <a:noFill/>
            <a:miter lim="800000"/>
            <a:headEnd/>
            <a:tailEnd/>
          </a:ln>
          <a:effectLst/>
        </p:spPr>
        <p:txBody>
          <a:bodyPr>
            <a:spAutoFit/>
          </a:bodyPr>
          <a:lstStyle/>
          <a:p>
            <a:pPr>
              <a:buFont typeface="Wingdings" pitchFamily="2" charset="2"/>
              <a:buChar char="q"/>
            </a:pPr>
            <a:r>
              <a:rPr lang="it-IT" sz="2000"/>
              <a:t> apporto al suolo di concimi minerali la cui sintesi industriale sfrutta l’azoto atmosferico (processo Haber-Bosch).</a:t>
            </a:r>
          </a:p>
        </p:txBody>
      </p:sp>
      <p:sp>
        <p:nvSpPr>
          <p:cNvPr id="34824" name="Text Box 8"/>
          <p:cNvSpPr txBox="1">
            <a:spLocks noChangeArrowheads="1"/>
          </p:cNvSpPr>
          <p:nvPr/>
        </p:nvSpPr>
        <p:spPr bwMode="auto">
          <a:xfrm>
            <a:off x="914400" y="3429000"/>
            <a:ext cx="7848600" cy="1006475"/>
          </a:xfrm>
          <a:prstGeom prst="rect">
            <a:avLst/>
          </a:prstGeom>
          <a:noFill/>
          <a:ln w="9525">
            <a:noFill/>
            <a:miter lim="800000"/>
            <a:headEnd/>
            <a:tailEnd/>
          </a:ln>
          <a:effectLst/>
        </p:spPr>
        <p:txBody>
          <a:bodyPr>
            <a:spAutoFit/>
          </a:bodyPr>
          <a:lstStyle/>
          <a:p>
            <a:pPr>
              <a:buFont typeface="Wingdings" pitchFamily="2" charset="2"/>
              <a:buChar char="q"/>
            </a:pPr>
            <a:r>
              <a:rPr lang="it-IT" sz="2000"/>
              <a:t> apporto al suolo di concimi organici da allevamento (liquame, letame, pollina..) e fanghi di depurazione di origine civile o industriale.</a:t>
            </a:r>
          </a:p>
        </p:txBody>
      </p:sp>
      <p:sp>
        <p:nvSpPr>
          <p:cNvPr id="34825" name="Rectangle 9"/>
          <p:cNvSpPr>
            <a:spLocks noChangeArrowheads="1"/>
          </p:cNvSpPr>
          <p:nvPr/>
        </p:nvSpPr>
        <p:spPr bwMode="auto">
          <a:xfrm>
            <a:off x="381000" y="5486400"/>
            <a:ext cx="8763000" cy="701675"/>
          </a:xfrm>
          <a:prstGeom prst="rect">
            <a:avLst/>
          </a:prstGeom>
          <a:noFill/>
          <a:ln w="9525">
            <a:noFill/>
            <a:miter lim="800000"/>
            <a:headEnd/>
            <a:tailEnd/>
          </a:ln>
          <a:effectLst/>
        </p:spPr>
        <p:txBody>
          <a:bodyPr>
            <a:spAutoFit/>
          </a:bodyPr>
          <a:lstStyle/>
          <a:p>
            <a:r>
              <a:rPr lang="it-IT" sz="4000">
                <a:solidFill>
                  <a:srgbClr val="000099"/>
                </a:solidFill>
              </a:rPr>
              <a:t>Alterazione del ciclo dell’azoto ????</a:t>
            </a:r>
            <a:r>
              <a:rPr lang="it-IT" sz="4000">
                <a:solidFill>
                  <a:srgbClr val="FFFF00"/>
                </a:solidFill>
              </a:rPr>
              <a:t> </a:t>
            </a:r>
          </a:p>
        </p:txBody>
      </p:sp>
      <p:sp>
        <p:nvSpPr>
          <p:cNvPr id="34826" name="Text Box 10"/>
          <p:cNvSpPr txBox="1">
            <a:spLocks noChangeArrowheads="1"/>
          </p:cNvSpPr>
          <p:nvPr/>
        </p:nvSpPr>
        <p:spPr bwMode="auto">
          <a:xfrm>
            <a:off x="838200" y="1752600"/>
            <a:ext cx="7848600" cy="701675"/>
          </a:xfrm>
          <a:prstGeom prst="rect">
            <a:avLst/>
          </a:prstGeom>
          <a:noFill/>
          <a:ln w="9525">
            <a:noFill/>
            <a:miter lim="800000"/>
            <a:headEnd/>
            <a:tailEnd/>
          </a:ln>
          <a:effectLst/>
        </p:spPr>
        <p:txBody>
          <a:bodyPr>
            <a:spAutoFit/>
          </a:bodyPr>
          <a:lstStyle/>
          <a:p>
            <a:pPr>
              <a:buFont typeface="Wingdings" pitchFamily="2" charset="2"/>
              <a:buNone/>
            </a:pPr>
            <a:r>
              <a:rPr lang="it-IT" sz="2000"/>
              <a:t>Azione diretta dell’uomo sugli input di azoto:</a:t>
            </a:r>
          </a:p>
          <a:p>
            <a:pPr>
              <a:buFont typeface="Wingdings" pitchFamily="2" charset="2"/>
              <a:buNone/>
            </a:pPr>
            <a:endParaRPr lang="it-IT" sz="2000"/>
          </a:p>
        </p:txBody>
      </p:sp>
      <p:sp>
        <p:nvSpPr>
          <p:cNvPr id="34827" name="Text Box 11"/>
          <p:cNvSpPr txBox="1">
            <a:spLocks noChangeArrowheads="1"/>
          </p:cNvSpPr>
          <p:nvPr/>
        </p:nvSpPr>
        <p:spPr bwMode="auto">
          <a:xfrm>
            <a:off x="990600" y="4860925"/>
            <a:ext cx="7848600" cy="701675"/>
          </a:xfrm>
          <a:prstGeom prst="rect">
            <a:avLst/>
          </a:prstGeom>
          <a:noFill/>
          <a:ln w="9525">
            <a:noFill/>
            <a:miter lim="800000"/>
            <a:headEnd/>
            <a:tailEnd/>
          </a:ln>
          <a:effectLst/>
        </p:spPr>
        <p:txBody>
          <a:bodyPr>
            <a:spAutoFit/>
          </a:bodyPr>
          <a:lstStyle/>
          <a:p>
            <a:pPr>
              <a:buFont typeface="Wingdings" pitchFamily="2" charset="2"/>
              <a:buNone/>
            </a:pPr>
            <a:r>
              <a:rPr lang="it-IT" sz="2000"/>
              <a:t>Conseguenze su comparto aria, acqua e suolo.</a:t>
            </a:r>
          </a:p>
          <a:p>
            <a:pPr>
              <a:buFont typeface="Wingdings" pitchFamily="2" charset="2"/>
              <a:buNone/>
            </a:pPr>
            <a:endParaRPr lang="it-IT"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additive="base">
                                        <p:cTn id="7" dur="500" fill="hold"/>
                                        <p:tgtEl>
                                          <p:spTgt spid="34826"/>
                                        </p:tgtEl>
                                        <p:attrNameLst>
                                          <p:attrName>ppt_x</p:attrName>
                                        </p:attrNameLst>
                                      </p:cBhvr>
                                      <p:tavLst>
                                        <p:tav tm="0">
                                          <p:val>
                                            <p:strVal val="#ppt_x"/>
                                          </p:val>
                                        </p:tav>
                                        <p:tav tm="100000">
                                          <p:val>
                                            <p:strVal val="#ppt_x"/>
                                          </p:val>
                                        </p:tav>
                                      </p:tavLst>
                                    </p:anim>
                                    <p:anim calcmode="lin" valueType="num">
                                      <p:cBhvr additive="base">
                                        <p:cTn id="8"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additive="base">
                                        <p:cTn id="13" dur="500" fill="hold"/>
                                        <p:tgtEl>
                                          <p:spTgt spid="34822"/>
                                        </p:tgtEl>
                                        <p:attrNameLst>
                                          <p:attrName>ppt_x</p:attrName>
                                        </p:attrNameLst>
                                      </p:cBhvr>
                                      <p:tavLst>
                                        <p:tav tm="0">
                                          <p:val>
                                            <p:strVal val="#ppt_x"/>
                                          </p:val>
                                        </p:tav>
                                        <p:tav tm="100000">
                                          <p:val>
                                            <p:strVal val="#ppt_x"/>
                                          </p:val>
                                        </p:tav>
                                      </p:tavLst>
                                    </p:anim>
                                    <p:anim calcmode="lin" valueType="num">
                                      <p:cBhvr additive="base">
                                        <p:cTn id="14"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4823"/>
                                        </p:tgtEl>
                                        <p:attrNameLst>
                                          <p:attrName>style.visibility</p:attrName>
                                        </p:attrNameLst>
                                      </p:cBhvr>
                                      <p:to>
                                        <p:strVal val="visible"/>
                                      </p:to>
                                    </p:set>
                                    <p:animEffect transition="in" filter="box(in)">
                                      <p:cBhvr>
                                        <p:cTn id="19" dur="500"/>
                                        <p:tgtEl>
                                          <p:spTgt spid="3482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4824"/>
                                        </p:tgtEl>
                                        <p:attrNameLst>
                                          <p:attrName>style.visibility</p:attrName>
                                        </p:attrNameLst>
                                      </p:cBhvr>
                                      <p:to>
                                        <p:strVal val="visible"/>
                                      </p:to>
                                    </p:set>
                                    <p:animEffect transition="in" filter="box(in)">
                                      <p:cBhvr>
                                        <p:cTn id="24" dur="500"/>
                                        <p:tgtEl>
                                          <p:spTgt spid="3482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4827"/>
                                        </p:tgtEl>
                                        <p:attrNameLst>
                                          <p:attrName>style.visibility</p:attrName>
                                        </p:attrNameLst>
                                      </p:cBhvr>
                                      <p:to>
                                        <p:strVal val="visible"/>
                                      </p:to>
                                    </p:set>
                                    <p:animEffect transition="in" filter="strips(downLeft)">
                                      <p:cBhvr>
                                        <p:cTn id="29" dur="500"/>
                                        <p:tgtEl>
                                          <p:spTgt spid="3482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4825"/>
                                        </p:tgtEl>
                                        <p:attrNameLst>
                                          <p:attrName>style.visibility</p:attrName>
                                        </p:attrNameLst>
                                      </p:cBhvr>
                                      <p:to>
                                        <p:strVal val="visible"/>
                                      </p:to>
                                    </p:set>
                                    <p:anim calcmode="lin" valueType="num">
                                      <p:cBhvr>
                                        <p:cTn id="34" dur="1000" fill="hold"/>
                                        <p:tgtEl>
                                          <p:spTgt spid="34825"/>
                                        </p:tgtEl>
                                        <p:attrNameLst>
                                          <p:attrName>ppt_w</p:attrName>
                                        </p:attrNameLst>
                                      </p:cBhvr>
                                      <p:tavLst>
                                        <p:tav tm="0">
                                          <p:val>
                                            <p:strVal val="#ppt_w*0.70"/>
                                          </p:val>
                                        </p:tav>
                                        <p:tav tm="100000">
                                          <p:val>
                                            <p:strVal val="#ppt_w"/>
                                          </p:val>
                                        </p:tav>
                                      </p:tavLst>
                                    </p:anim>
                                    <p:anim calcmode="lin" valueType="num">
                                      <p:cBhvr>
                                        <p:cTn id="35" dur="1000" fill="hold"/>
                                        <p:tgtEl>
                                          <p:spTgt spid="34825"/>
                                        </p:tgtEl>
                                        <p:attrNameLst>
                                          <p:attrName>ppt_h</p:attrName>
                                        </p:attrNameLst>
                                      </p:cBhvr>
                                      <p:tavLst>
                                        <p:tav tm="0">
                                          <p:val>
                                            <p:strVal val="#ppt_h"/>
                                          </p:val>
                                        </p:tav>
                                        <p:tav tm="100000">
                                          <p:val>
                                            <p:strVal val="#ppt_h"/>
                                          </p:val>
                                        </p:tav>
                                      </p:tavLst>
                                    </p:anim>
                                    <p:animEffect transition="in" filter="fade">
                                      <p:cBhvr>
                                        <p:cTn id="36" dur="1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3" grpId="0"/>
      <p:bldP spid="34824" grpId="0"/>
      <p:bldP spid="34825" grpId="0"/>
      <p:bldP spid="34826" grpId="0"/>
      <p:bldP spid="348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999288"/>
            <a:chOff x="0" y="0"/>
            <a:chExt cx="5760" cy="4409"/>
          </a:xfrm>
        </p:grpSpPr>
        <p:pic>
          <p:nvPicPr>
            <p:cNvPr id="29701" name="Picture 5" descr="giardini_f9"/>
            <p:cNvPicPr preferRelativeResize="0">
              <a:picLocks noChangeAspect="1" noChangeArrowheads="1"/>
            </p:cNvPicPr>
            <p:nvPr/>
          </p:nvPicPr>
          <p:blipFill>
            <a:blip r:embed="rId3"/>
            <a:srcRect/>
            <a:stretch>
              <a:fillRect/>
            </a:stretch>
          </p:blipFill>
          <p:spPr bwMode="auto">
            <a:xfrm>
              <a:off x="0" y="0"/>
              <a:ext cx="5760" cy="4409"/>
            </a:xfrm>
            <a:prstGeom prst="rect">
              <a:avLst/>
            </a:prstGeom>
            <a:noFill/>
            <a:ln w="9525">
              <a:noFill/>
              <a:miter lim="800000"/>
              <a:headEnd/>
              <a:tailEnd/>
            </a:ln>
            <a:effectLst/>
          </p:spPr>
        </p:pic>
        <p:sp>
          <p:nvSpPr>
            <p:cNvPr id="29702" name="Text Box 6"/>
            <p:cNvSpPr txBox="1">
              <a:spLocks noChangeArrowheads="1"/>
            </p:cNvSpPr>
            <p:nvPr/>
          </p:nvSpPr>
          <p:spPr bwMode="auto">
            <a:xfrm>
              <a:off x="816" y="576"/>
              <a:ext cx="624" cy="259"/>
            </a:xfrm>
            <a:prstGeom prst="rect">
              <a:avLst/>
            </a:prstGeom>
            <a:solidFill>
              <a:schemeClr val="bg1"/>
            </a:solidFill>
            <a:ln w="9525">
              <a:noFill/>
              <a:miter lim="800000"/>
              <a:headEnd/>
              <a:tailEnd/>
            </a:ln>
            <a:effectLst/>
          </p:spPr>
          <p:txBody>
            <a:bodyPr lIns="0" tIns="0" rIns="0" anchor="ctr" anchorCtr="1">
              <a:spAutoFit/>
            </a:bodyPr>
            <a:lstStyle/>
            <a:p>
              <a:pPr algn="ctr" eaLnBrk="0" hangingPunct="0">
                <a:spcBef>
                  <a:spcPct val="50000"/>
                </a:spcBef>
              </a:pPr>
              <a:r>
                <a:rPr lang="it-IT" sz="2400">
                  <a:latin typeface="Times New Roman" pitchFamily="18" charset="0"/>
                </a:rPr>
                <a:t>NH</a:t>
              </a:r>
              <a:r>
                <a:rPr lang="it-IT" sz="2400" baseline="-25000">
                  <a:latin typeface="Times New Roman" pitchFamily="18" charset="0"/>
                </a:rPr>
                <a:t>3</a:t>
              </a:r>
              <a:endParaRPr lang="it-IT" sz="2400">
                <a:latin typeface="Times New Roman" pitchFamily="18" charset="0"/>
              </a:endParaRPr>
            </a:p>
          </p:txBody>
        </p:sp>
        <p:sp>
          <p:nvSpPr>
            <p:cNvPr id="29703" name="Text Box 7"/>
            <p:cNvSpPr txBox="1">
              <a:spLocks noChangeArrowheads="1"/>
            </p:cNvSpPr>
            <p:nvPr/>
          </p:nvSpPr>
          <p:spPr bwMode="auto">
            <a:xfrm>
              <a:off x="2112" y="720"/>
              <a:ext cx="720" cy="259"/>
            </a:xfrm>
            <a:prstGeom prst="rect">
              <a:avLst/>
            </a:prstGeom>
            <a:solidFill>
              <a:schemeClr val="bg1"/>
            </a:solidFill>
            <a:ln w="9525">
              <a:noFill/>
              <a:miter lim="800000"/>
              <a:headEnd/>
              <a:tailEnd/>
            </a:ln>
            <a:effectLst/>
          </p:spPr>
          <p:txBody>
            <a:bodyPr lIns="0" tIns="0" rIns="0" anchor="ctr" anchorCtr="1">
              <a:spAutoFit/>
            </a:bodyPr>
            <a:lstStyle/>
            <a:p>
              <a:pPr algn="ctr" eaLnBrk="0" hangingPunct="0">
                <a:spcBef>
                  <a:spcPct val="50000"/>
                </a:spcBef>
              </a:pPr>
              <a:r>
                <a:rPr lang="it-IT" sz="2400">
                  <a:latin typeface="Times New Roman" pitchFamily="18" charset="0"/>
                </a:rPr>
                <a:t>N</a:t>
              </a:r>
              <a:r>
                <a:rPr lang="it-IT" sz="2400" baseline="-25000">
                  <a:latin typeface="Times New Roman" pitchFamily="18" charset="0"/>
                </a:rPr>
                <a:t>2</a:t>
              </a:r>
              <a:r>
                <a:rPr lang="it-IT" sz="2400">
                  <a:latin typeface="Times New Roman" pitchFamily="18" charset="0"/>
                </a:rPr>
                <a:t> aria</a:t>
              </a:r>
            </a:p>
          </p:txBody>
        </p:sp>
        <p:sp>
          <p:nvSpPr>
            <p:cNvPr id="29704" name="Text Box 8"/>
            <p:cNvSpPr txBox="1">
              <a:spLocks noChangeArrowheads="1"/>
            </p:cNvSpPr>
            <p:nvPr/>
          </p:nvSpPr>
          <p:spPr bwMode="auto">
            <a:xfrm>
              <a:off x="3408" y="837"/>
              <a:ext cx="720" cy="265"/>
            </a:xfrm>
            <a:prstGeom prst="rect">
              <a:avLst/>
            </a:prstGeom>
            <a:solidFill>
              <a:schemeClr val="bg1"/>
            </a:solidFill>
            <a:ln w="9525">
              <a:solidFill>
                <a:srgbClr val="FF3300"/>
              </a:solidFill>
              <a:miter lim="800000"/>
              <a:headEnd/>
              <a:tailEnd/>
            </a:ln>
            <a:effectLst/>
          </p:spPr>
          <p:txBody>
            <a:bodyPr lIns="0" tIns="0" rIns="0" anchor="ctr" anchorCtr="1">
              <a:spAutoFit/>
            </a:bodyPr>
            <a:lstStyle/>
            <a:p>
              <a:pPr algn="ctr" eaLnBrk="0" hangingPunct="0">
                <a:spcBef>
                  <a:spcPct val="50000"/>
                </a:spcBef>
              </a:pPr>
              <a:r>
                <a:rPr lang="it-IT" sz="2400">
                  <a:solidFill>
                    <a:srgbClr val="FF3300"/>
                  </a:solidFill>
                  <a:latin typeface="Times New Roman" pitchFamily="18" charset="0"/>
                </a:rPr>
                <a:t>raccolti</a:t>
              </a:r>
            </a:p>
          </p:txBody>
        </p:sp>
        <p:sp>
          <p:nvSpPr>
            <p:cNvPr id="29705" name="Text Box 9"/>
            <p:cNvSpPr txBox="1">
              <a:spLocks noChangeArrowheads="1"/>
            </p:cNvSpPr>
            <p:nvPr/>
          </p:nvSpPr>
          <p:spPr bwMode="auto">
            <a:xfrm>
              <a:off x="912" y="1344"/>
              <a:ext cx="672" cy="227"/>
            </a:xfrm>
            <a:prstGeom prst="rect">
              <a:avLst/>
            </a:prstGeom>
            <a:solidFill>
              <a:schemeClr val="bg1"/>
            </a:solidFill>
            <a:ln w="9525">
              <a:solidFill>
                <a:srgbClr val="FF3300"/>
              </a:solidFill>
              <a:miter lim="800000"/>
              <a:headEnd/>
              <a:tailEnd/>
            </a:ln>
            <a:effectLst/>
          </p:spPr>
          <p:txBody>
            <a:bodyPr lIns="0" tIns="0" rIns="0" anchor="ctr" anchorCtr="1">
              <a:spAutoFit/>
            </a:bodyPr>
            <a:lstStyle/>
            <a:p>
              <a:pPr algn="ctr" eaLnBrk="0" hangingPunct="0">
                <a:spcBef>
                  <a:spcPct val="50000"/>
                </a:spcBef>
              </a:pPr>
              <a:r>
                <a:rPr lang="it-IT" sz="2000">
                  <a:solidFill>
                    <a:srgbClr val="FF3300"/>
                  </a:solidFill>
                  <a:latin typeface="Times New Roman" pitchFamily="18" charset="0"/>
                </a:rPr>
                <a:t>N</a:t>
              </a:r>
              <a:r>
                <a:rPr lang="it-IT" sz="2000" baseline="-25000">
                  <a:solidFill>
                    <a:srgbClr val="FF3300"/>
                  </a:solidFill>
                  <a:latin typeface="Times New Roman" pitchFamily="18" charset="0"/>
                </a:rPr>
                <a:t>2</a:t>
              </a:r>
              <a:r>
                <a:rPr lang="it-IT" sz="2000">
                  <a:solidFill>
                    <a:srgbClr val="FF3300"/>
                  </a:solidFill>
                  <a:latin typeface="Times New Roman" pitchFamily="18" charset="0"/>
                </a:rPr>
                <a:t>O, N</a:t>
              </a:r>
              <a:r>
                <a:rPr lang="it-IT" sz="2000" baseline="-25000">
                  <a:solidFill>
                    <a:srgbClr val="FF3300"/>
                  </a:solidFill>
                  <a:latin typeface="Times New Roman" pitchFamily="18" charset="0"/>
                </a:rPr>
                <a:t>2</a:t>
              </a:r>
              <a:endParaRPr lang="it-IT" sz="2000">
                <a:solidFill>
                  <a:srgbClr val="FF3300"/>
                </a:solidFill>
                <a:latin typeface="Times New Roman" pitchFamily="18" charset="0"/>
              </a:endParaRPr>
            </a:p>
          </p:txBody>
        </p:sp>
        <p:sp>
          <p:nvSpPr>
            <p:cNvPr id="29706" name="Text Box 10"/>
            <p:cNvSpPr txBox="1">
              <a:spLocks noChangeArrowheads="1"/>
            </p:cNvSpPr>
            <p:nvPr/>
          </p:nvSpPr>
          <p:spPr bwMode="auto">
            <a:xfrm>
              <a:off x="4224" y="1278"/>
              <a:ext cx="528" cy="240"/>
            </a:xfrm>
            <a:prstGeom prst="rect">
              <a:avLst/>
            </a:prstGeom>
            <a:solidFill>
              <a:schemeClr val="bg1"/>
            </a:solidFill>
            <a:ln w="9525">
              <a:solidFill>
                <a:srgbClr val="FF3300"/>
              </a:solidFill>
              <a:miter lim="800000"/>
              <a:headEnd/>
              <a:tailEnd/>
            </a:ln>
            <a:effectLst/>
          </p:spPr>
          <p:txBody>
            <a:bodyPr lIns="0" tIns="0" rIns="0" anchor="ctr" anchorCtr="1"/>
            <a:lstStyle/>
            <a:p>
              <a:pPr algn="ctr" eaLnBrk="0" hangingPunct="0">
                <a:spcBef>
                  <a:spcPct val="50000"/>
                </a:spcBef>
              </a:pPr>
              <a:r>
                <a:rPr lang="it-IT" sz="2400">
                  <a:solidFill>
                    <a:srgbClr val="FF3300"/>
                  </a:solidFill>
                  <a:latin typeface="Times New Roman" pitchFamily="18" charset="0"/>
                </a:rPr>
                <a:t>NH</a:t>
              </a:r>
              <a:r>
                <a:rPr lang="it-IT" sz="2400" baseline="-25000">
                  <a:solidFill>
                    <a:srgbClr val="FF3300"/>
                  </a:solidFill>
                  <a:latin typeface="Times New Roman" pitchFamily="18" charset="0"/>
                </a:rPr>
                <a:t>3</a:t>
              </a:r>
              <a:endParaRPr lang="it-IT" sz="2400">
                <a:solidFill>
                  <a:srgbClr val="FF3300"/>
                </a:solidFill>
                <a:latin typeface="Times New Roman" pitchFamily="18" charset="0"/>
              </a:endParaRPr>
            </a:p>
          </p:txBody>
        </p:sp>
        <p:sp>
          <p:nvSpPr>
            <p:cNvPr id="29707" name="Text Box 11"/>
            <p:cNvSpPr txBox="1">
              <a:spLocks noChangeArrowheads="1"/>
            </p:cNvSpPr>
            <p:nvPr/>
          </p:nvSpPr>
          <p:spPr bwMode="auto">
            <a:xfrm>
              <a:off x="3744" y="2544"/>
              <a:ext cx="624" cy="192"/>
            </a:xfrm>
            <a:prstGeom prst="rect">
              <a:avLst/>
            </a:prstGeom>
            <a:solidFill>
              <a:schemeClr val="bg1"/>
            </a:solidFill>
            <a:ln w="9525">
              <a:solidFill>
                <a:srgbClr val="FF3300"/>
              </a:solidFill>
              <a:miter lim="800000"/>
              <a:headEnd/>
              <a:tailEnd/>
            </a:ln>
            <a:effectLst/>
          </p:spPr>
          <p:txBody>
            <a:bodyPr lIns="0" tIns="0" rIns="0" bIns="0" anchor="ctr" anchorCtr="1"/>
            <a:lstStyle/>
            <a:p>
              <a:pPr algn="ctr" eaLnBrk="0" hangingPunct="0">
                <a:spcBef>
                  <a:spcPct val="50000"/>
                </a:spcBef>
              </a:pPr>
              <a:r>
                <a:rPr lang="it-IT" sz="2200">
                  <a:solidFill>
                    <a:srgbClr val="FF3300"/>
                  </a:solidFill>
                  <a:latin typeface="Times New Roman" pitchFamily="18" charset="0"/>
                </a:rPr>
                <a:t>SOM</a:t>
              </a:r>
            </a:p>
          </p:txBody>
        </p:sp>
        <p:sp>
          <p:nvSpPr>
            <p:cNvPr id="29708" name="Text Box 12"/>
            <p:cNvSpPr txBox="1">
              <a:spLocks noChangeArrowheads="1"/>
            </p:cNvSpPr>
            <p:nvPr/>
          </p:nvSpPr>
          <p:spPr bwMode="auto">
            <a:xfrm>
              <a:off x="3648" y="2160"/>
              <a:ext cx="672" cy="156"/>
            </a:xfrm>
            <a:prstGeom prst="rect">
              <a:avLst/>
            </a:prstGeom>
            <a:solidFill>
              <a:schemeClr val="bg1"/>
            </a:solidFill>
            <a:ln w="9525">
              <a:noFill/>
              <a:miter lim="800000"/>
              <a:headEnd/>
              <a:tailEnd/>
            </a:ln>
            <a:effectLst/>
          </p:spPr>
          <p:txBody>
            <a:bodyPr lIns="0" tIns="0" rIns="0" bIns="36000" anchor="ctr" anchorCtr="1"/>
            <a:lstStyle/>
            <a:p>
              <a:pPr algn="ctr" eaLnBrk="0" hangingPunct="0">
                <a:spcBef>
                  <a:spcPct val="50000"/>
                </a:spcBef>
              </a:pPr>
              <a:r>
                <a:rPr lang="it-IT" sz="2000">
                  <a:latin typeface="Times New Roman" pitchFamily="18" charset="0"/>
                </a:rPr>
                <a:t>microrg.</a:t>
              </a:r>
            </a:p>
          </p:txBody>
        </p:sp>
        <p:sp>
          <p:nvSpPr>
            <p:cNvPr id="29709" name="Text Box 13"/>
            <p:cNvSpPr txBox="1">
              <a:spLocks noChangeArrowheads="1"/>
            </p:cNvSpPr>
            <p:nvPr/>
          </p:nvSpPr>
          <p:spPr bwMode="auto">
            <a:xfrm>
              <a:off x="3888" y="2784"/>
              <a:ext cx="912" cy="144"/>
            </a:xfrm>
            <a:prstGeom prst="rect">
              <a:avLst/>
            </a:prstGeom>
            <a:solidFill>
              <a:schemeClr val="bg1"/>
            </a:solidFill>
            <a:ln w="9525">
              <a:solidFill>
                <a:srgbClr val="FF3300"/>
              </a:solidFill>
              <a:miter lim="800000"/>
              <a:headEnd/>
              <a:tailEnd/>
            </a:ln>
            <a:effectLst/>
          </p:spPr>
          <p:txBody>
            <a:bodyPr lIns="0" tIns="0" rIns="0" bIns="0" anchor="ctr" anchorCtr="1"/>
            <a:lstStyle/>
            <a:p>
              <a:pPr algn="ctr" eaLnBrk="0" hangingPunct="0">
                <a:spcBef>
                  <a:spcPct val="50000"/>
                </a:spcBef>
              </a:pPr>
              <a:r>
                <a:rPr lang="it-IT" sz="1600">
                  <a:solidFill>
                    <a:srgbClr val="FF3300"/>
                  </a:solidFill>
                  <a:latin typeface="Times New Roman" pitchFamily="18" charset="0"/>
                </a:rPr>
                <a:t>mineralizzazione</a:t>
              </a:r>
            </a:p>
          </p:txBody>
        </p:sp>
        <p:sp>
          <p:nvSpPr>
            <p:cNvPr id="29710" name="Text Box 14"/>
            <p:cNvSpPr txBox="1">
              <a:spLocks noChangeArrowheads="1"/>
            </p:cNvSpPr>
            <p:nvPr/>
          </p:nvSpPr>
          <p:spPr bwMode="auto">
            <a:xfrm>
              <a:off x="3888" y="2976"/>
              <a:ext cx="336" cy="192"/>
            </a:xfrm>
            <a:prstGeom prst="rect">
              <a:avLst/>
            </a:prstGeom>
            <a:solidFill>
              <a:schemeClr val="bg1"/>
            </a:solidFill>
            <a:ln w="9525">
              <a:solidFill>
                <a:srgbClr val="FF3300"/>
              </a:solidFill>
              <a:miter lim="800000"/>
              <a:headEnd/>
              <a:tailEnd/>
            </a:ln>
            <a:effectLst/>
          </p:spPr>
          <p:txBody>
            <a:bodyPr lIns="0" tIns="0" rIns="0" bIns="0" anchor="ctr" anchorCtr="1"/>
            <a:lstStyle/>
            <a:p>
              <a:pPr algn="ctr" eaLnBrk="0" hangingPunct="0">
                <a:spcBef>
                  <a:spcPct val="50000"/>
                </a:spcBef>
              </a:pPr>
              <a:r>
                <a:rPr lang="it-IT" sz="1600">
                  <a:solidFill>
                    <a:srgbClr val="FF3300"/>
                  </a:solidFill>
                  <a:latin typeface="Times New Roman" pitchFamily="18" charset="0"/>
                </a:rPr>
                <a:t>NH</a:t>
              </a:r>
              <a:r>
                <a:rPr lang="it-IT" sz="1600" baseline="-25000">
                  <a:solidFill>
                    <a:srgbClr val="FF3300"/>
                  </a:solidFill>
                  <a:latin typeface="Times New Roman" pitchFamily="18" charset="0"/>
                </a:rPr>
                <a:t>4</a:t>
              </a:r>
              <a:r>
                <a:rPr lang="it-IT" sz="1600" baseline="30000">
                  <a:solidFill>
                    <a:srgbClr val="FF3300"/>
                  </a:solidFill>
                  <a:latin typeface="Times New Roman" pitchFamily="18" charset="0"/>
                </a:rPr>
                <a:t>+</a:t>
              </a:r>
              <a:endParaRPr lang="it-IT" sz="1600">
                <a:solidFill>
                  <a:srgbClr val="FF3300"/>
                </a:solidFill>
                <a:latin typeface="Times New Roman" pitchFamily="18" charset="0"/>
              </a:endParaRPr>
            </a:p>
          </p:txBody>
        </p:sp>
        <p:sp>
          <p:nvSpPr>
            <p:cNvPr id="29711" name="Text Box 15"/>
            <p:cNvSpPr txBox="1">
              <a:spLocks noChangeArrowheads="1"/>
            </p:cNvSpPr>
            <p:nvPr/>
          </p:nvSpPr>
          <p:spPr bwMode="auto">
            <a:xfrm>
              <a:off x="3936" y="3696"/>
              <a:ext cx="912" cy="144"/>
            </a:xfrm>
            <a:prstGeom prst="rect">
              <a:avLst/>
            </a:prstGeom>
            <a:solidFill>
              <a:schemeClr val="bg1"/>
            </a:solidFill>
            <a:ln w="9525">
              <a:solidFill>
                <a:srgbClr val="FF3300"/>
              </a:solidFill>
              <a:miter lim="800000"/>
              <a:headEnd/>
              <a:tailEnd/>
            </a:ln>
            <a:effectLst/>
          </p:spPr>
          <p:txBody>
            <a:bodyPr lIns="0" tIns="0" rIns="0" bIns="0" anchor="ctr" anchorCtr="1"/>
            <a:lstStyle/>
            <a:p>
              <a:pPr algn="ctr" eaLnBrk="0" hangingPunct="0">
                <a:spcBef>
                  <a:spcPct val="50000"/>
                </a:spcBef>
              </a:pPr>
              <a:r>
                <a:rPr lang="it-IT" sz="1600">
                  <a:solidFill>
                    <a:srgbClr val="FF3300"/>
                  </a:solidFill>
                  <a:latin typeface="Times New Roman" pitchFamily="18" charset="0"/>
                </a:rPr>
                <a:t>nitrificazione</a:t>
              </a:r>
            </a:p>
          </p:txBody>
        </p:sp>
        <p:sp>
          <p:nvSpPr>
            <p:cNvPr id="29712" name="Text Box 16"/>
            <p:cNvSpPr txBox="1">
              <a:spLocks noChangeArrowheads="1"/>
            </p:cNvSpPr>
            <p:nvPr/>
          </p:nvSpPr>
          <p:spPr bwMode="auto">
            <a:xfrm>
              <a:off x="3054" y="3822"/>
              <a:ext cx="773" cy="137"/>
            </a:xfrm>
            <a:prstGeom prst="rect">
              <a:avLst/>
            </a:prstGeom>
            <a:solidFill>
              <a:schemeClr val="bg1"/>
            </a:solidFill>
            <a:ln w="9525">
              <a:solidFill>
                <a:srgbClr val="FF3300"/>
              </a:solidFill>
              <a:miter lim="800000"/>
              <a:headEnd/>
              <a:tailEnd/>
            </a:ln>
            <a:effectLst/>
          </p:spPr>
          <p:txBody>
            <a:bodyPr lIns="0" tIns="0" rIns="0" bIns="0" anchor="ctr" anchorCtr="1"/>
            <a:lstStyle/>
            <a:p>
              <a:pPr algn="ctr" eaLnBrk="0" hangingPunct="0">
                <a:spcBef>
                  <a:spcPct val="50000"/>
                </a:spcBef>
              </a:pPr>
              <a:r>
                <a:rPr lang="it-IT" sz="1600">
                  <a:solidFill>
                    <a:srgbClr val="FF3300"/>
                  </a:solidFill>
                  <a:latin typeface="Times New Roman" pitchFamily="18" charset="0"/>
                </a:rPr>
                <a:t>lisciviazione</a:t>
              </a:r>
            </a:p>
          </p:txBody>
        </p:sp>
        <p:sp>
          <p:nvSpPr>
            <p:cNvPr id="29713" name="Text Box 17"/>
            <p:cNvSpPr txBox="1">
              <a:spLocks noChangeArrowheads="1"/>
            </p:cNvSpPr>
            <p:nvPr/>
          </p:nvSpPr>
          <p:spPr bwMode="auto">
            <a:xfrm>
              <a:off x="3204" y="3420"/>
              <a:ext cx="396" cy="204"/>
            </a:xfrm>
            <a:prstGeom prst="rect">
              <a:avLst/>
            </a:prstGeom>
            <a:solidFill>
              <a:schemeClr val="bg1"/>
            </a:solidFill>
            <a:ln w="9525">
              <a:solidFill>
                <a:srgbClr val="FF3300"/>
              </a:solidFill>
              <a:miter lim="800000"/>
              <a:headEnd/>
              <a:tailEnd/>
            </a:ln>
            <a:effectLst/>
          </p:spPr>
          <p:txBody>
            <a:bodyPr lIns="0" tIns="0" rIns="0" bIns="0" anchor="ctr" anchorCtr="1"/>
            <a:lstStyle/>
            <a:p>
              <a:pPr algn="ctr" eaLnBrk="0" hangingPunct="0">
                <a:spcBef>
                  <a:spcPct val="50000"/>
                </a:spcBef>
              </a:pPr>
              <a:r>
                <a:rPr lang="it-IT" sz="1600">
                  <a:solidFill>
                    <a:srgbClr val="FF3300"/>
                  </a:solidFill>
                  <a:latin typeface="Times New Roman" pitchFamily="18" charset="0"/>
                </a:rPr>
                <a:t>NO</a:t>
              </a:r>
              <a:r>
                <a:rPr lang="it-IT" sz="1600" baseline="-25000">
                  <a:solidFill>
                    <a:srgbClr val="FF3300"/>
                  </a:solidFill>
                  <a:latin typeface="Times New Roman" pitchFamily="18" charset="0"/>
                </a:rPr>
                <a:t>3</a:t>
              </a:r>
              <a:r>
                <a:rPr lang="it-IT" sz="1600" baseline="30000">
                  <a:solidFill>
                    <a:srgbClr val="FF3300"/>
                  </a:solidFill>
                  <a:latin typeface="Times New Roman" pitchFamily="18" charset="0"/>
                </a:rPr>
                <a:t>-</a:t>
              </a:r>
              <a:endParaRPr lang="it-IT" sz="1600">
                <a:solidFill>
                  <a:srgbClr val="FF3300"/>
                </a:solidFill>
                <a:latin typeface="Times New Roman" pitchFamily="18" charset="0"/>
              </a:endParaRPr>
            </a:p>
          </p:txBody>
        </p:sp>
        <p:sp>
          <p:nvSpPr>
            <p:cNvPr id="29714" name="Text Box 18"/>
            <p:cNvSpPr txBox="1">
              <a:spLocks noChangeArrowheads="1"/>
            </p:cNvSpPr>
            <p:nvPr/>
          </p:nvSpPr>
          <p:spPr bwMode="auto">
            <a:xfrm>
              <a:off x="4080" y="2016"/>
              <a:ext cx="384" cy="96"/>
            </a:xfrm>
            <a:prstGeom prst="rect">
              <a:avLst/>
            </a:prstGeom>
            <a:solidFill>
              <a:schemeClr val="bg1"/>
            </a:solidFill>
            <a:ln w="9525">
              <a:solidFill>
                <a:srgbClr val="FF3300"/>
              </a:solidFill>
              <a:miter lim="800000"/>
              <a:headEnd/>
              <a:tailEnd/>
            </a:ln>
            <a:effectLst/>
          </p:spPr>
          <p:txBody>
            <a:bodyPr lIns="0" tIns="0" rIns="0" bIns="36000" anchor="ctr" anchorCtr="1"/>
            <a:lstStyle/>
            <a:p>
              <a:pPr algn="ctr" eaLnBrk="0" hangingPunct="0">
                <a:spcBef>
                  <a:spcPct val="50000"/>
                </a:spcBef>
              </a:pPr>
              <a:r>
                <a:rPr lang="it-IT">
                  <a:solidFill>
                    <a:srgbClr val="FF3300"/>
                  </a:solidFill>
                  <a:latin typeface="Times New Roman" pitchFamily="18" charset="0"/>
                </a:rPr>
                <a:t>reflui</a:t>
              </a:r>
            </a:p>
          </p:txBody>
        </p:sp>
        <p:sp>
          <p:nvSpPr>
            <p:cNvPr id="29715" name="Rectangle 19"/>
            <p:cNvSpPr>
              <a:spLocks noChangeArrowheads="1"/>
            </p:cNvSpPr>
            <p:nvPr/>
          </p:nvSpPr>
          <p:spPr bwMode="auto">
            <a:xfrm>
              <a:off x="2448" y="1056"/>
              <a:ext cx="114" cy="432"/>
            </a:xfrm>
            <a:prstGeom prst="rect">
              <a:avLst/>
            </a:prstGeom>
            <a:noFill/>
            <a:ln w="9525">
              <a:solidFill>
                <a:srgbClr val="FF3300"/>
              </a:solidFill>
              <a:miter lim="800000"/>
              <a:headEnd/>
              <a:tailEnd/>
            </a:ln>
            <a:effectLst/>
          </p:spPr>
          <p:txBody>
            <a:bodyPr wrap="none" anchor="ctr"/>
            <a:lstStyle/>
            <a:p>
              <a:endParaRPr lang="it-IT"/>
            </a:p>
          </p:txBody>
        </p:sp>
        <p:sp>
          <p:nvSpPr>
            <p:cNvPr id="29716" name="Rectangle 20"/>
            <p:cNvSpPr>
              <a:spLocks noChangeArrowheads="1"/>
            </p:cNvSpPr>
            <p:nvPr/>
          </p:nvSpPr>
          <p:spPr bwMode="auto">
            <a:xfrm>
              <a:off x="1446" y="1986"/>
              <a:ext cx="618" cy="72"/>
            </a:xfrm>
            <a:prstGeom prst="rect">
              <a:avLst/>
            </a:prstGeom>
            <a:noFill/>
            <a:ln w="9525">
              <a:solidFill>
                <a:srgbClr val="FF3300"/>
              </a:solidFill>
              <a:miter lim="800000"/>
              <a:headEnd/>
              <a:tailEnd/>
            </a:ln>
            <a:effectLst/>
          </p:spPr>
          <p:txBody>
            <a:bodyPr wrap="none" anchor="ctr"/>
            <a:lstStyle/>
            <a:p>
              <a:endParaRPr lang="it-IT"/>
            </a:p>
          </p:txBody>
        </p:sp>
        <p:sp>
          <p:nvSpPr>
            <p:cNvPr id="29717" name="Rectangle 21"/>
            <p:cNvSpPr>
              <a:spLocks noChangeArrowheads="1"/>
            </p:cNvSpPr>
            <p:nvPr/>
          </p:nvSpPr>
          <p:spPr bwMode="auto">
            <a:xfrm>
              <a:off x="3378" y="2784"/>
              <a:ext cx="114" cy="474"/>
            </a:xfrm>
            <a:prstGeom prst="rect">
              <a:avLst/>
            </a:prstGeom>
            <a:noFill/>
            <a:ln w="9525">
              <a:solidFill>
                <a:srgbClr val="FF3300"/>
              </a:solidFill>
              <a:miter lim="800000"/>
              <a:headEnd/>
              <a:tailEnd/>
            </a:ln>
            <a:effectLst/>
          </p:spPr>
          <p:txBody>
            <a:bodyPr wrap="none" anchor="ctr"/>
            <a:lstStyle/>
            <a:p>
              <a:endParaRPr lang="it-IT"/>
            </a:p>
          </p:txBody>
        </p:sp>
        <p:sp>
          <p:nvSpPr>
            <p:cNvPr id="29718" name="Rectangle 22"/>
            <p:cNvSpPr>
              <a:spLocks noChangeArrowheads="1"/>
            </p:cNvSpPr>
            <p:nvPr/>
          </p:nvSpPr>
          <p:spPr bwMode="auto">
            <a:xfrm rot="2068336">
              <a:off x="1614" y="2838"/>
              <a:ext cx="643" cy="116"/>
            </a:xfrm>
            <a:prstGeom prst="rect">
              <a:avLst/>
            </a:prstGeom>
            <a:noFill/>
            <a:ln w="9525">
              <a:solidFill>
                <a:srgbClr val="FF3300"/>
              </a:solidFill>
              <a:miter lim="800000"/>
              <a:headEnd/>
              <a:tailEnd/>
            </a:ln>
            <a:effectLst/>
          </p:spPr>
          <p:txBody>
            <a:bodyPr wrap="none" anchor="ctr"/>
            <a:lstStyle/>
            <a:p>
              <a:endParaRPr lang="it-IT"/>
            </a:p>
          </p:txBody>
        </p:sp>
        <p:sp>
          <p:nvSpPr>
            <p:cNvPr id="29719" name="Rectangle 23"/>
            <p:cNvSpPr>
              <a:spLocks noChangeArrowheads="1"/>
            </p:cNvSpPr>
            <p:nvPr/>
          </p:nvSpPr>
          <p:spPr bwMode="auto">
            <a:xfrm rot="-3665179">
              <a:off x="3384" y="2952"/>
              <a:ext cx="643" cy="116"/>
            </a:xfrm>
            <a:prstGeom prst="rect">
              <a:avLst/>
            </a:prstGeom>
            <a:noFill/>
            <a:ln w="9525">
              <a:solidFill>
                <a:srgbClr val="FF3300"/>
              </a:solidFill>
              <a:miter lim="800000"/>
              <a:headEnd/>
              <a:tailEnd/>
            </a:ln>
            <a:effectLst/>
          </p:spPr>
          <p:txBody>
            <a:bodyPr wrap="none" anchor="ctr"/>
            <a:lstStyle/>
            <a:p>
              <a:endParaRPr lang="it-IT"/>
            </a:p>
          </p:txBody>
        </p:sp>
        <p:sp>
          <p:nvSpPr>
            <p:cNvPr id="29720" name="Rectangle 24"/>
            <p:cNvSpPr>
              <a:spLocks noChangeArrowheads="1"/>
            </p:cNvSpPr>
            <p:nvPr/>
          </p:nvSpPr>
          <p:spPr bwMode="auto">
            <a:xfrm>
              <a:off x="4254" y="2958"/>
              <a:ext cx="618" cy="72"/>
            </a:xfrm>
            <a:prstGeom prst="rect">
              <a:avLst/>
            </a:prstGeom>
            <a:noFill/>
            <a:ln w="9525">
              <a:solidFill>
                <a:srgbClr val="FF3300"/>
              </a:solidFill>
              <a:miter lim="800000"/>
              <a:headEnd/>
              <a:tailEnd/>
            </a:ln>
            <a:effectLst/>
          </p:spPr>
          <p:txBody>
            <a:bodyPr wrap="none" anchor="ctr"/>
            <a:lstStyle/>
            <a:p>
              <a:endParaRPr lang="it-IT"/>
            </a:p>
          </p:txBody>
        </p:sp>
        <p:sp>
          <p:nvSpPr>
            <p:cNvPr id="29721" name="Rectangle 25"/>
            <p:cNvSpPr>
              <a:spLocks noChangeArrowheads="1"/>
            </p:cNvSpPr>
            <p:nvPr/>
          </p:nvSpPr>
          <p:spPr bwMode="auto">
            <a:xfrm>
              <a:off x="4224" y="3306"/>
              <a:ext cx="618" cy="72"/>
            </a:xfrm>
            <a:prstGeom prst="rect">
              <a:avLst/>
            </a:prstGeom>
            <a:noFill/>
            <a:ln w="9525">
              <a:solidFill>
                <a:srgbClr val="FF3300"/>
              </a:solidFill>
              <a:miter lim="800000"/>
              <a:headEnd/>
              <a:tailEnd/>
            </a:ln>
            <a:effectLst/>
          </p:spPr>
          <p:txBody>
            <a:bodyPr wrap="none" anchor="ctr"/>
            <a:lstStyle/>
            <a:p>
              <a:endParaRPr lang="it-IT"/>
            </a:p>
          </p:txBody>
        </p:sp>
        <p:sp>
          <p:nvSpPr>
            <p:cNvPr id="29722" name="Rectangle 26"/>
            <p:cNvSpPr>
              <a:spLocks noChangeArrowheads="1"/>
            </p:cNvSpPr>
            <p:nvPr/>
          </p:nvSpPr>
          <p:spPr bwMode="auto">
            <a:xfrm rot="2704240">
              <a:off x="3536" y="1891"/>
              <a:ext cx="346" cy="111"/>
            </a:xfrm>
            <a:prstGeom prst="rect">
              <a:avLst/>
            </a:prstGeom>
            <a:noFill/>
            <a:ln w="9525">
              <a:solidFill>
                <a:srgbClr val="FF3300"/>
              </a:solidFill>
              <a:miter lim="800000"/>
              <a:headEnd/>
              <a:tailEnd/>
            </a:ln>
            <a:effectLst/>
          </p:spPr>
          <p:txBody>
            <a:bodyPr wrap="none" anchor="ctr"/>
            <a:lstStyle/>
            <a:p>
              <a:endParaRPr lang="it-IT"/>
            </a:p>
          </p:txBody>
        </p:sp>
      </p:grpSp>
      <p:sp>
        <p:nvSpPr>
          <p:cNvPr id="29723" name="Text Box 27"/>
          <p:cNvSpPr txBox="1">
            <a:spLocks noChangeArrowheads="1"/>
          </p:cNvSpPr>
          <p:nvPr/>
        </p:nvSpPr>
        <p:spPr bwMode="auto">
          <a:xfrm>
            <a:off x="365125" y="-82550"/>
            <a:ext cx="246894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a:solidFill>
                  <a:schemeClr val="accent6">
                    <a:lumMod val="50000"/>
                  </a:schemeClr>
                </a:solidFill>
                <a:latin typeface="+mj-lt"/>
              </a:rPr>
              <a:t>Ricapitolando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8"/>
          <p:cNvSpPr txBox="1">
            <a:spLocks noChangeArrowheads="1"/>
          </p:cNvSpPr>
          <p:nvPr/>
        </p:nvSpPr>
        <p:spPr bwMode="auto">
          <a:xfrm>
            <a:off x="76200" y="273050"/>
            <a:ext cx="411304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a:solidFill>
                  <a:schemeClr val="accent6">
                    <a:lumMod val="50000"/>
                  </a:schemeClr>
                </a:solidFill>
                <a:latin typeface="+mj-lt"/>
              </a:rPr>
              <a:t>EFFETTO AGRICOLTURA</a:t>
            </a:r>
          </a:p>
        </p:txBody>
      </p:sp>
      <p:sp>
        <p:nvSpPr>
          <p:cNvPr id="35849" name="Text Box 9"/>
          <p:cNvSpPr txBox="1">
            <a:spLocks noChangeArrowheads="1"/>
          </p:cNvSpPr>
          <p:nvPr/>
        </p:nvSpPr>
        <p:spPr bwMode="auto">
          <a:xfrm>
            <a:off x="838200" y="1752600"/>
            <a:ext cx="7848600" cy="2530475"/>
          </a:xfrm>
          <a:prstGeom prst="rect">
            <a:avLst/>
          </a:prstGeom>
          <a:noFill/>
          <a:ln w="9525">
            <a:noFill/>
            <a:miter lim="800000"/>
            <a:headEnd/>
            <a:tailEnd/>
          </a:ln>
          <a:effectLst/>
        </p:spPr>
        <p:txBody>
          <a:bodyPr>
            <a:spAutoFit/>
          </a:bodyPr>
          <a:lstStyle/>
          <a:p>
            <a:pPr>
              <a:buFont typeface="Wingdings" pitchFamily="2" charset="2"/>
              <a:buNone/>
            </a:pPr>
            <a:r>
              <a:rPr lang="it-IT" sz="2000"/>
              <a:t>Popolazione mondiale in crescita</a:t>
            </a:r>
          </a:p>
          <a:p>
            <a:pPr>
              <a:buFont typeface="Wingdings" pitchFamily="2" charset="2"/>
              <a:buNone/>
            </a:pPr>
            <a:endParaRPr lang="it-IT" sz="2000"/>
          </a:p>
          <a:p>
            <a:pPr>
              <a:buFont typeface="Wingdings" pitchFamily="2" charset="2"/>
              <a:buNone/>
            </a:pPr>
            <a:r>
              <a:rPr lang="it-IT" sz="2000"/>
              <a:t>Maggiore richiesta di cibo</a:t>
            </a:r>
          </a:p>
          <a:p>
            <a:pPr>
              <a:buFont typeface="Wingdings" pitchFamily="2" charset="2"/>
              <a:buNone/>
            </a:pPr>
            <a:endParaRPr lang="it-IT" sz="2000"/>
          </a:p>
          <a:p>
            <a:pPr>
              <a:buFont typeface="Wingdings" pitchFamily="2" charset="2"/>
              <a:buNone/>
            </a:pPr>
            <a:r>
              <a:rPr lang="it-IT" sz="2000"/>
              <a:t>Necessità di nuove area coltivate</a:t>
            </a:r>
          </a:p>
          <a:p>
            <a:pPr>
              <a:buFont typeface="Wingdings" pitchFamily="2" charset="2"/>
              <a:buNone/>
            </a:pPr>
            <a:endParaRPr lang="it-IT" sz="2000"/>
          </a:p>
          <a:p>
            <a:pPr>
              <a:buFont typeface="Wingdings" pitchFamily="2" charset="2"/>
              <a:buNone/>
            </a:pPr>
            <a:r>
              <a:rPr lang="it-IT" sz="2000"/>
              <a:t>Negli ultimi due secoli, dal 1700 al 1980 la superficie di terre coltivate è cresciuta del 466% (Matson et al., 1997).</a:t>
            </a:r>
          </a:p>
        </p:txBody>
      </p:sp>
      <p:sp>
        <p:nvSpPr>
          <p:cNvPr id="35850" name="Rectangle 10"/>
          <p:cNvSpPr>
            <a:spLocks noChangeArrowheads="1"/>
          </p:cNvSpPr>
          <p:nvPr/>
        </p:nvSpPr>
        <p:spPr bwMode="auto">
          <a:xfrm>
            <a:off x="1752600" y="4724400"/>
            <a:ext cx="4800600" cy="701675"/>
          </a:xfrm>
          <a:prstGeom prst="rect">
            <a:avLst/>
          </a:prstGeom>
          <a:noFill/>
          <a:ln w="9525">
            <a:noFill/>
            <a:miter lim="800000"/>
            <a:headEnd/>
            <a:tailEnd/>
          </a:ln>
          <a:effectLst/>
        </p:spPr>
        <p:txBody>
          <a:bodyPr>
            <a:spAutoFit/>
          </a:bodyPr>
          <a:lstStyle/>
          <a:p>
            <a:r>
              <a:rPr lang="it-IT" sz="4000">
                <a:solidFill>
                  <a:srgbClr val="000099"/>
                </a:solidFill>
              </a:rPr>
              <a:t>E negli ultimi anni?</a:t>
            </a:r>
            <a:r>
              <a:rPr lang="it-IT" sz="400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additive="base">
                                        <p:cTn id="7" dur="500" fill="hold"/>
                                        <p:tgtEl>
                                          <p:spTgt spid="35849"/>
                                        </p:tgtEl>
                                        <p:attrNameLst>
                                          <p:attrName>ppt_x</p:attrName>
                                        </p:attrNameLst>
                                      </p:cBhvr>
                                      <p:tavLst>
                                        <p:tav tm="0">
                                          <p:val>
                                            <p:strVal val="#ppt_x"/>
                                          </p:val>
                                        </p:tav>
                                        <p:tav tm="100000">
                                          <p:val>
                                            <p:strVal val="#ppt_x"/>
                                          </p:val>
                                        </p:tav>
                                      </p:tavLst>
                                    </p:anim>
                                    <p:anim calcmode="lin" valueType="num">
                                      <p:cBhvr additive="base">
                                        <p:cTn id="8"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5850"/>
                                        </p:tgtEl>
                                        <p:attrNameLst>
                                          <p:attrName>style.visibility</p:attrName>
                                        </p:attrNameLst>
                                      </p:cBhvr>
                                      <p:to>
                                        <p:strVal val="visible"/>
                                      </p:to>
                                    </p:set>
                                    <p:anim calcmode="lin" valueType="num">
                                      <p:cBhvr>
                                        <p:cTn id="13" dur="1000" fill="hold"/>
                                        <p:tgtEl>
                                          <p:spTgt spid="35850"/>
                                        </p:tgtEl>
                                        <p:attrNameLst>
                                          <p:attrName>ppt_w</p:attrName>
                                        </p:attrNameLst>
                                      </p:cBhvr>
                                      <p:tavLst>
                                        <p:tav tm="0">
                                          <p:val>
                                            <p:strVal val="#ppt_w*0.70"/>
                                          </p:val>
                                        </p:tav>
                                        <p:tav tm="100000">
                                          <p:val>
                                            <p:strVal val="#ppt_w"/>
                                          </p:val>
                                        </p:tav>
                                      </p:tavLst>
                                    </p:anim>
                                    <p:anim calcmode="lin" valueType="num">
                                      <p:cBhvr>
                                        <p:cTn id="14" dur="1000" fill="hold"/>
                                        <p:tgtEl>
                                          <p:spTgt spid="35850"/>
                                        </p:tgtEl>
                                        <p:attrNameLst>
                                          <p:attrName>ppt_h</p:attrName>
                                        </p:attrNameLst>
                                      </p:cBhvr>
                                      <p:tavLst>
                                        <p:tav tm="0">
                                          <p:val>
                                            <p:strVal val="#ppt_h"/>
                                          </p:val>
                                        </p:tav>
                                        <p:tav tm="100000">
                                          <p:val>
                                            <p:strVal val="#ppt_h"/>
                                          </p:val>
                                        </p:tav>
                                      </p:tavLst>
                                    </p:anim>
                                    <p:animEffect transition="in" filter="fade">
                                      <p:cBhvr>
                                        <p:cTn id="15" dur="1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ChangeAspect="1" noChangeArrowheads="1"/>
          </p:cNvPicPr>
          <p:nvPr/>
        </p:nvPicPr>
        <p:blipFill>
          <a:blip r:embed="rId3"/>
          <a:srcRect/>
          <a:stretch>
            <a:fillRect/>
          </a:stretch>
        </p:blipFill>
        <p:spPr bwMode="auto">
          <a:xfrm>
            <a:off x="0" y="-27384"/>
            <a:ext cx="9144000" cy="6067425"/>
          </a:xfrm>
          <a:prstGeom prst="rect">
            <a:avLst/>
          </a:prstGeom>
          <a:noFill/>
          <a:ln w="9525">
            <a:noFill/>
            <a:miter lim="800000"/>
            <a:headEnd/>
            <a:tailEnd/>
          </a:ln>
          <a:effectLst/>
        </p:spPr>
      </p:pic>
      <p:sp>
        <p:nvSpPr>
          <p:cNvPr id="93188" name="Rectangle 4"/>
          <p:cNvSpPr>
            <a:spLocks noChangeArrowheads="1"/>
          </p:cNvSpPr>
          <p:nvPr/>
        </p:nvSpPr>
        <p:spPr bwMode="auto">
          <a:xfrm>
            <a:off x="304800" y="5877272"/>
            <a:ext cx="2533650" cy="366713"/>
          </a:xfrm>
          <a:prstGeom prst="rect">
            <a:avLst/>
          </a:prstGeom>
          <a:noFill/>
          <a:ln w="9525">
            <a:noFill/>
            <a:miter lim="800000"/>
            <a:headEnd/>
            <a:tailEnd/>
          </a:ln>
          <a:effectLst/>
        </p:spPr>
        <p:txBody>
          <a:bodyPr wrap="none">
            <a:spAutoFit/>
          </a:bodyPr>
          <a:lstStyle/>
          <a:p>
            <a:r>
              <a:rPr lang="it-IT"/>
              <a:t>(Galloway et al., 1998).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p:cNvPicPr>
            <a:picLocks noChangeAspect="1" noChangeArrowheads="1"/>
          </p:cNvPicPr>
          <p:nvPr/>
        </p:nvPicPr>
        <p:blipFill>
          <a:blip r:embed="rId3"/>
          <a:srcRect/>
          <a:stretch>
            <a:fillRect/>
          </a:stretch>
        </p:blipFill>
        <p:spPr bwMode="auto">
          <a:xfrm>
            <a:off x="0" y="26764"/>
            <a:ext cx="9144000" cy="5778500"/>
          </a:xfrm>
          <a:prstGeom prst="rect">
            <a:avLst/>
          </a:prstGeom>
          <a:noFill/>
          <a:ln w="9525">
            <a:noFill/>
            <a:miter lim="800000"/>
            <a:headEnd/>
            <a:tailEnd/>
          </a:ln>
          <a:effectLst/>
        </p:spPr>
      </p:pic>
      <p:sp>
        <p:nvSpPr>
          <p:cNvPr id="95236" name="Rectangle 4"/>
          <p:cNvSpPr>
            <a:spLocks noChangeArrowheads="1"/>
          </p:cNvSpPr>
          <p:nvPr/>
        </p:nvSpPr>
        <p:spPr bwMode="auto">
          <a:xfrm>
            <a:off x="0" y="4953000"/>
            <a:ext cx="2133600" cy="641350"/>
          </a:xfrm>
          <a:prstGeom prst="rect">
            <a:avLst/>
          </a:prstGeom>
          <a:noFill/>
          <a:ln w="9525">
            <a:noFill/>
            <a:miter lim="800000"/>
            <a:headEnd/>
            <a:tailEnd/>
          </a:ln>
          <a:effectLst/>
        </p:spPr>
        <p:txBody>
          <a:bodyPr>
            <a:spAutoFit/>
          </a:bodyPr>
          <a:lstStyle/>
          <a:p>
            <a:r>
              <a:rPr lang="it-IT" b="1"/>
              <a:t>(Galloway et al., 1998).</a:t>
            </a:r>
          </a:p>
        </p:txBody>
      </p:sp>
      <p:sp>
        <p:nvSpPr>
          <p:cNvPr id="95238" name="Rectangle 6"/>
          <p:cNvSpPr>
            <a:spLocks noChangeArrowheads="1"/>
          </p:cNvSpPr>
          <p:nvPr/>
        </p:nvSpPr>
        <p:spPr bwMode="auto">
          <a:xfrm>
            <a:off x="0" y="5589240"/>
            <a:ext cx="8915400" cy="641350"/>
          </a:xfrm>
          <a:prstGeom prst="rect">
            <a:avLst/>
          </a:prstGeom>
          <a:noFill/>
          <a:ln w="9525">
            <a:noFill/>
            <a:miter lim="800000"/>
            <a:headEnd/>
            <a:tailEnd/>
          </a:ln>
          <a:effectLst/>
        </p:spPr>
        <p:txBody>
          <a:bodyPr>
            <a:spAutoFit/>
          </a:bodyPr>
          <a:lstStyle/>
          <a:p>
            <a:r>
              <a:rPr lang="it-IT" dirty="0"/>
              <a:t>Forte intensificazione: dal 1995 al 2005 la produzione di cereali è cresciuta del 20% mentre la produzione di carne del 26% (</a:t>
            </a:r>
            <a:r>
              <a:rPr lang="it-IT" dirty="0" err="1"/>
              <a:t>Galloway</a:t>
            </a:r>
            <a:r>
              <a:rPr lang="it-IT" dirty="0"/>
              <a:t> et al., 2008)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71472" y="2827351"/>
            <a:ext cx="8077200" cy="2530475"/>
          </a:xfrm>
          <a:prstGeom prst="rect">
            <a:avLst/>
          </a:prstGeom>
          <a:noFill/>
          <a:ln w="9525">
            <a:noFill/>
            <a:miter lim="800000"/>
            <a:headEnd/>
            <a:tailEnd/>
          </a:ln>
          <a:effectLst/>
        </p:spPr>
        <p:txBody>
          <a:bodyPr>
            <a:spAutoFit/>
          </a:bodyPr>
          <a:lstStyle/>
          <a:p>
            <a:pPr marL="342900" indent="-342900"/>
            <a:r>
              <a:rPr lang="it-IT" sz="2000" b="1" dirty="0">
                <a:solidFill>
                  <a:schemeClr val="tx1">
                    <a:lumMod val="75000"/>
                    <a:lumOff val="25000"/>
                  </a:schemeClr>
                </a:solidFill>
              </a:rPr>
              <a:t>L’azoto è:</a:t>
            </a:r>
          </a:p>
          <a:p>
            <a:pPr marL="342900" indent="-342900"/>
            <a:endParaRPr lang="it-IT" sz="2000" b="1" dirty="0">
              <a:solidFill>
                <a:schemeClr val="tx1">
                  <a:lumMod val="75000"/>
                  <a:lumOff val="25000"/>
                </a:schemeClr>
              </a:solidFill>
            </a:endParaRPr>
          </a:p>
          <a:p>
            <a:pPr marL="342900" indent="-342900"/>
            <a:endParaRPr lang="it-IT" sz="2000" b="1" dirty="0">
              <a:solidFill>
                <a:schemeClr val="tx1">
                  <a:lumMod val="75000"/>
                  <a:lumOff val="25000"/>
                </a:schemeClr>
              </a:solidFill>
            </a:endParaRPr>
          </a:p>
          <a:p>
            <a:pPr marL="342900" indent="-342900">
              <a:buFont typeface="Wingdings" pitchFamily="2" charset="2"/>
              <a:buChar char="ü"/>
            </a:pPr>
            <a:r>
              <a:rPr lang="it-IT" sz="2000" b="1" dirty="0">
                <a:solidFill>
                  <a:schemeClr val="tx1">
                    <a:lumMod val="75000"/>
                    <a:lumOff val="25000"/>
                  </a:schemeClr>
                </a:solidFill>
              </a:rPr>
              <a:t>Costituente di numerosi composti biologici </a:t>
            </a:r>
            <a:r>
              <a:rPr lang="it-IT" sz="2000" b="1" dirty="0" smtClean="0">
                <a:solidFill>
                  <a:schemeClr val="tx1">
                    <a:lumMod val="75000"/>
                    <a:lumOff val="25000"/>
                  </a:schemeClr>
                </a:solidFill>
              </a:rPr>
              <a:t>(proteine, amminoacidi</a:t>
            </a:r>
            <a:r>
              <a:rPr lang="it-IT" sz="2000" b="1" dirty="0">
                <a:solidFill>
                  <a:schemeClr val="tx1">
                    <a:lumMod val="75000"/>
                    <a:lumOff val="25000"/>
                  </a:schemeClr>
                </a:solidFill>
              </a:rPr>
              <a:t>, nucleotidi, </a:t>
            </a:r>
            <a:r>
              <a:rPr lang="it-IT" sz="2000" b="1" dirty="0" err="1">
                <a:solidFill>
                  <a:schemeClr val="tx1">
                    <a:lumMod val="75000"/>
                    <a:lumOff val="25000"/>
                  </a:schemeClr>
                </a:solidFill>
              </a:rPr>
              <a:t>coenzimi…</a:t>
            </a:r>
            <a:r>
              <a:rPr lang="it-IT" sz="2000" b="1" dirty="0">
                <a:solidFill>
                  <a:schemeClr val="tx1">
                    <a:lumMod val="75000"/>
                    <a:lumOff val="25000"/>
                  </a:schemeClr>
                </a:solidFill>
              </a:rPr>
              <a:t>)</a:t>
            </a:r>
          </a:p>
          <a:p>
            <a:pPr marL="342900" indent="-342900">
              <a:buFont typeface="Wingdings" pitchFamily="2" charset="2"/>
              <a:buChar char="ü"/>
            </a:pPr>
            <a:endParaRPr lang="it-IT" sz="2000" b="1" dirty="0">
              <a:solidFill>
                <a:schemeClr val="tx1">
                  <a:lumMod val="75000"/>
                  <a:lumOff val="25000"/>
                </a:schemeClr>
              </a:solidFill>
            </a:endParaRPr>
          </a:p>
          <a:p>
            <a:pPr marL="342900" indent="-342900">
              <a:buFont typeface="Wingdings" pitchFamily="2" charset="2"/>
              <a:buChar char="ü"/>
            </a:pPr>
            <a:endParaRPr lang="it-IT" sz="2000" b="1" dirty="0">
              <a:solidFill>
                <a:schemeClr val="tx1">
                  <a:lumMod val="75000"/>
                  <a:lumOff val="25000"/>
                </a:schemeClr>
              </a:solidFill>
            </a:endParaRPr>
          </a:p>
          <a:p>
            <a:pPr marL="342900" indent="-342900">
              <a:buFont typeface="Wingdings" pitchFamily="2" charset="2"/>
              <a:buChar char="ü"/>
            </a:pPr>
            <a:r>
              <a:rPr lang="it-IT" sz="2000" b="1" dirty="0">
                <a:solidFill>
                  <a:schemeClr val="tx1">
                    <a:lumMod val="75000"/>
                    <a:lumOff val="25000"/>
                  </a:schemeClr>
                </a:solidFill>
              </a:rPr>
              <a:t>Partecipa a numerosi processi metabolici</a:t>
            </a:r>
          </a:p>
        </p:txBody>
      </p:sp>
      <p:sp>
        <p:nvSpPr>
          <p:cNvPr id="6150" name="Text Box 6"/>
          <p:cNvSpPr txBox="1">
            <a:spLocks noChangeArrowheads="1"/>
          </p:cNvSpPr>
          <p:nvPr/>
        </p:nvSpPr>
        <p:spPr bwMode="auto">
          <a:xfrm>
            <a:off x="876272" y="1455751"/>
            <a:ext cx="7239000" cy="1006475"/>
          </a:xfrm>
          <a:prstGeom prst="rect">
            <a:avLst/>
          </a:prstGeom>
          <a:noFill/>
          <a:ln w="9525">
            <a:noFill/>
            <a:miter lim="800000"/>
            <a:headEnd/>
            <a:tailEnd/>
          </a:ln>
          <a:effectLst/>
        </p:spPr>
        <p:txBody>
          <a:bodyPr>
            <a:spAutoFit/>
          </a:bodyPr>
          <a:lstStyle/>
          <a:p>
            <a:r>
              <a:rPr lang="it-IT" sz="2000" b="1" dirty="0">
                <a:solidFill>
                  <a:schemeClr val="tx1">
                    <a:lumMod val="75000"/>
                    <a:lumOff val="25000"/>
                  </a:schemeClr>
                </a:solidFill>
              </a:rPr>
              <a:t>L'azoto è l'elemento più abbondante nella nostra atmosfera ed è presente per natura in varie forme, nell'aria, nel suolo, nell'acqua e in tutti gli esseri viventi</a:t>
            </a:r>
            <a:r>
              <a:rPr lang="it-IT" sz="2000" dirty="0">
                <a:solidFill>
                  <a:schemeClr val="tx1">
                    <a:lumMod val="75000"/>
                    <a:lumOff val="25000"/>
                  </a:schemeClr>
                </a:solidFill>
              </a:rPr>
              <a:t>.</a:t>
            </a:r>
          </a:p>
        </p:txBody>
      </p:sp>
      <p:sp>
        <p:nvSpPr>
          <p:cNvPr id="6152" name="Text Box 8"/>
          <p:cNvSpPr txBox="1">
            <a:spLocks noChangeArrowheads="1"/>
          </p:cNvSpPr>
          <p:nvPr/>
        </p:nvSpPr>
        <p:spPr bwMode="auto">
          <a:xfrm>
            <a:off x="719108" y="262574"/>
            <a:ext cx="2924198" cy="523220"/>
          </a:xfrm>
          <a:prstGeom prst="rect">
            <a:avLst/>
          </a:prstGeom>
          <a:noFill/>
          <a:ln w="9525">
            <a:noFill/>
            <a:miter lim="800000"/>
            <a:headEnd/>
            <a:tailEnd/>
          </a:ln>
          <a:effectLst/>
        </p:spPr>
        <p:txBody>
          <a:bodyPr wrap="none">
            <a:spAutoFit/>
          </a:bodyPr>
          <a:lstStyle/>
          <a:p>
            <a:r>
              <a:rPr lang="it-IT" sz="2800" b="1" dirty="0" smtClean="0">
                <a:solidFill>
                  <a:schemeClr val="accent6">
                    <a:lumMod val="50000"/>
                  </a:schemeClr>
                </a:solidFill>
                <a:latin typeface="+mj-lt"/>
              </a:rPr>
              <a:t>Ruolo dell’azoto</a:t>
            </a:r>
            <a:endParaRPr lang="it-IT" sz="2800" b="1"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ox(in)">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strips(downLeft)">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4"/>
          <p:cNvSpPr txBox="1">
            <a:spLocks noChangeArrowheads="1"/>
          </p:cNvSpPr>
          <p:nvPr/>
        </p:nvSpPr>
        <p:spPr bwMode="auto">
          <a:xfrm>
            <a:off x="685800" y="1752600"/>
            <a:ext cx="3581400" cy="3140075"/>
          </a:xfrm>
          <a:prstGeom prst="rect">
            <a:avLst/>
          </a:prstGeom>
          <a:noFill/>
          <a:ln w="9525">
            <a:noFill/>
            <a:miter lim="800000"/>
            <a:headEnd/>
            <a:tailEnd/>
          </a:ln>
          <a:effectLst/>
        </p:spPr>
        <p:txBody>
          <a:bodyPr>
            <a:spAutoFit/>
          </a:bodyPr>
          <a:lstStyle/>
          <a:p>
            <a:pPr>
              <a:buFont typeface="Wingdings" pitchFamily="2" charset="2"/>
              <a:buNone/>
            </a:pPr>
            <a:r>
              <a:rPr lang="it-IT" sz="2000"/>
              <a:t>Alterazione del ciclo dell’azoto:</a:t>
            </a:r>
          </a:p>
          <a:p>
            <a:pPr>
              <a:buFont typeface="Wingdings" pitchFamily="2" charset="2"/>
              <a:buNone/>
            </a:pPr>
            <a:endParaRPr lang="it-IT" sz="2000"/>
          </a:p>
          <a:p>
            <a:pPr>
              <a:buFont typeface="Wingdings" pitchFamily="2" charset="2"/>
              <a:buNone/>
            </a:pPr>
            <a:r>
              <a:rPr lang="it-IT" sz="2000"/>
              <a:t>Immissione di azoto con fertilizzanti di sintesi (processo Haber-Bosch)</a:t>
            </a:r>
          </a:p>
          <a:p>
            <a:pPr>
              <a:buFont typeface="Wingdings" pitchFamily="2" charset="2"/>
              <a:buNone/>
            </a:pPr>
            <a:endParaRPr lang="it-IT" sz="2000"/>
          </a:p>
          <a:p>
            <a:pPr>
              <a:buFont typeface="Wingdings" pitchFamily="2" charset="2"/>
              <a:buNone/>
            </a:pPr>
            <a:r>
              <a:rPr lang="it-IT" sz="2000"/>
              <a:t>Induzione della fissazione di azoto (aumento terre coltivate a leguminose)</a:t>
            </a:r>
          </a:p>
        </p:txBody>
      </p:sp>
      <p:sp>
        <p:nvSpPr>
          <p:cNvPr id="101381" name="Text Box 5"/>
          <p:cNvSpPr txBox="1">
            <a:spLocks noChangeArrowheads="1"/>
          </p:cNvSpPr>
          <p:nvPr/>
        </p:nvSpPr>
        <p:spPr bwMode="auto">
          <a:xfrm>
            <a:off x="76200" y="76200"/>
            <a:ext cx="411304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dirty="0">
                <a:solidFill>
                  <a:schemeClr val="accent6">
                    <a:lumMod val="50000"/>
                  </a:schemeClr>
                </a:solidFill>
                <a:latin typeface="+mj-lt"/>
              </a:rPr>
              <a:t>EFFETTO AGRICOLTURA</a:t>
            </a:r>
          </a:p>
        </p:txBody>
      </p:sp>
      <p:pic>
        <p:nvPicPr>
          <p:cNvPr id="101382" name="Immagine 4" descr="Global_N_Fixation - Figure 3: Recent increases in anthropogenic N fixation in relation to “natural” N fixation. Modified from Vitousek, P. M. and P. A. Matson (1993). Agriculture, the global nitrogen cycle, and trace gas flux. The Biogeochemistry of Global Change: Radiative Trace Gases. R. S. Oremland. New York, Chapman and Hall: 193-208."/>
          <p:cNvPicPr>
            <a:picLocks noChangeAspect="1" noChangeArrowheads="1"/>
          </p:cNvPicPr>
          <p:nvPr/>
        </p:nvPicPr>
        <p:blipFill>
          <a:blip r:embed="rId3"/>
          <a:srcRect/>
          <a:stretch>
            <a:fillRect/>
          </a:stretch>
        </p:blipFill>
        <p:spPr bwMode="auto">
          <a:xfrm>
            <a:off x="4264025" y="26640"/>
            <a:ext cx="4879975" cy="5562600"/>
          </a:xfrm>
          <a:prstGeom prst="rect">
            <a:avLst/>
          </a:prstGeom>
          <a:noFill/>
          <a:ln w="9525">
            <a:noFill/>
            <a:miter lim="800000"/>
            <a:headEnd/>
            <a:tailEnd/>
          </a:ln>
        </p:spPr>
      </p:pic>
      <p:sp>
        <p:nvSpPr>
          <p:cNvPr id="101383" name="Rectangle 7"/>
          <p:cNvSpPr>
            <a:spLocks noChangeArrowheads="1"/>
          </p:cNvSpPr>
          <p:nvPr/>
        </p:nvSpPr>
        <p:spPr bwMode="auto">
          <a:xfrm>
            <a:off x="228600" y="5589240"/>
            <a:ext cx="8915400" cy="641350"/>
          </a:xfrm>
          <a:prstGeom prst="rect">
            <a:avLst/>
          </a:prstGeom>
          <a:noFill/>
          <a:ln w="9525">
            <a:noFill/>
            <a:miter lim="800000"/>
            <a:headEnd/>
            <a:tailEnd/>
          </a:ln>
          <a:effectLst/>
        </p:spPr>
        <p:txBody>
          <a:bodyPr>
            <a:spAutoFit/>
          </a:bodyPr>
          <a:lstStyle/>
          <a:p>
            <a:r>
              <a:rPr lang="it-IT" dirty="0"/>
              <a:t>Dal 1995 al 2005 la sintesi di NH3 industriale è cresciuta del 20% mentre la fissazione indotta del 25% (</a:t>
            </a:r>
            <a:r>
              <a:rPr lang="it-IT" dirty="0" err="1"/>
              <a:t>Galloway</a:t>
            </a:r>
            <a:r>
              <a:rPr lang="it-IT" dirty="0"/>
              <a:t> et al.,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additive="base">
                                        <p:cTn id="7" dur="500" fill="hold"/>
                                        <p:tgtEl>
                                          <p:spTgt spid="101380"/>
                                        </p:tgtEl>
                                        <p:attrNameLst>
                                          <p:attrName>ppt_x</p:attrName>
                                        </p:attrNameLst>
                                      </p:cBhvr>
                                      <p:tavLst>
                                        <p:tav tm="0">
                                          <p:val>
                                            <p:strVal val="#ppt_x"/>
                                          </p:val>
                                        </p:tav>
                                        <p:tav tm="100000">
                                          <p:val>
                                            <p:strVal val="#ppt_x"/>
                                          </p:val>
                                        </p:tav>
                                      </p:tavLst>
                                    </p:anim>
                                    <p:anim calcmode="lin" valueType="num">
                                      <p:cBhvr additive="base">
                                        <p:cTn id="8" dur="500" fill="hold"/>
                                        <p:tgtEl>
                                          <p:spTgt spid="101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a:blip r:embed="rId3"/>
          <a:srcRect/>
          <a:stretch>
            <a:fillRect/>
          </a:stretch>
        </p:blipFill>
        <p:spPr bwMode="auto">
          <a:xfrm>
            <a:off x="161925" y="44624"/>
            <a:ext cx="8820150" cy="5741987"/>
          </a:xfrm>
          <a:prstGeom prst="rect">
            <a:avLst/>
          </a:prstGeom>
          <a:noFill/>
          <a:ln w="9525">
            <a:noFill/>
            <a:miter lim="800000"/>
            <a:headEnd/>
            <a:tailEnd/>
          </a:ln>
          <a:effectLst/>
        </p:spPr>
      </p:pic>
      <p:sp>
        <p:nvSpPr>
          <p:cNvPr id="37898" name="Rectangle 10"/>
          <p:cNvSpPr>
            <a:spLocks noChangeArrowheads="1"/>
          </p:cNvSpPr>
          <p:nvPr/>
        </p:nvSpPr>
        <p:spPr bwMode="auto">
          <a:xfrm>
            <a:off x="228600" y="5805264"/>
            <a:ext cx="2533650" cy="366713"/>
          </a:xfrm>
          <a:prstGeom prst="rect">
            <a:avLst/>
          </a:prstGeom>
          <a:noFill/>
          <a:ln w="9525">
            <a:noFill/>
            <a:miter lim="800000"/>
            <a:headEnd/>
            <a:tailEnd/>
          </a:ln>
          <a:effectLst/>
        </p:spPr>
        <p:txBody>
          <a:bodyPr wrap="none">
            <a:spAutoFit/>
          </a:bodyPr>
          <a:lstStyle/>
          <a:p>
            <a:r>
              <a:rPr lang="it-IT"/>
              <a:t>(Galloway et al., 2003).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p:cNvPicPr>
            <a:picLocks noChangeAspect="1" noChangeArrowheads="1"/>
          </p:cNvPicPr>
          <p:nvPr/>
        </p:nvPicPr>
        <p:blipFill>
          <a:blip r:embed="rId3"/>
          <a:srcRect/>
          <a:stretch>
            <a:fillRect/>
          </a:stretch>
        </p:blipFill>
        <p:spPr bwMode="auto">
          <a:xfrm>
            <a:off x="0" y="44624"/>
            <a:ext cx="9144000" cy="5808663"/>
          </a:xfrm>
          <a:prstGeom prst="rect">
            <a:avLst/>
          </a:prstGeom>
          <a:noFill/>
          <a:ln w="9525">
            <a:noFill/>
            <a:miter lim="800000"/>
            <a:headEnd/>
            <a:tailEnd/>
          </a:ln>
          <a:effectLst/>
        </p:spPr>
      </p:pic>
      <p:sp>
        <p:nvSpPr>
          <p:cNvPr id="97285" name="Rectangle 5"/>
          <p:cNvSpPr>
            <a:spLocks noChangeArrowheads="1"/>
          </p:cNvSpPr>
          <p:nvPr/>
        </p:nvSpPr>
        <p:spPr bwMode="auto">
          <a:xfrm>
            <a:off x="304800" y="5805264"/>
            <a:ext cx="2533650" cy="366713"/>
          </a:xfrm>
          <a:prstGeom prst="rect">
            <a:avLst/>
          </a:prstGeom>
          <a:noFill/>
          <a:ln w="9525">
            <a:noFill/>
            <a:miter lim="800000"/>
            <a:headEnd/>
            <a:tailEnd/>
          </a:ln>
          <a:effectLst/>
        </p:spPr>
        <p:txBody>
          <a:bodyPr wrap="none">
            <a:spAutoFit/>
          </a:bodyPr>
          <a:lstStyle/>
          <a:p>
            <a:r>
              <a:rPr lang="it-IT" dirty="0"/>
              <a:t>(</a:t>
            </a:r>
            <a:r>
              <a:rPr lang="it-IT" dirty="0" err="1"/>
              <a:t>Galloway</a:t>
            </a:r>
            <a:r>
              <a:rPr lang="it-IT" dirty="0"/>
              <a:t> et al., 1998).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87102" y="273050"/>
            <a:ext cx="624228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dirty="0">
                <a:solidFill>
                  <a:schemeClr val="accent6">
                    <a:lumMod val="50000"/>
                  </a:schemeClr>
                </a:solidFill>
                <a:latin typeface="+mj-lt"/>
              </a:rPr>
              <a:t>DESTINO AZOTO </a:t>
            </a:r>
            <a:r>
              <a:rPr lang="it-IT" sz="2800" b="1" dirty="0" smtClean="0">
                <a:solidFill>
                  <a:schemeClr val="accent6">
                    <a:lumMod val="50000"/>
                  </a:schemeClr>
                </a:solidFill>
                <a:latin typeface="+mj-lt"/>
              </a:rPr>
              <a:t>e AGROECOSISTEMA</a:t>
            </a:r>
            <a:endParaRPr lang="it-IT" sz="2800" b="1" dirty="0">
              <a:solidFill>
                <a:schemeClr val="accent6">
                  <a:lumMod val="50000"/>
                </a:schemeClr>
              </a:solidFill>
              <a:latin typeface="+mj-lt"/>
            </a:endParaRPr>
          </a:p>
        </p:txBody>
      </p:sp>
      <p:sp>
        <p:nvSpPr>
          <p:cNvPr id="105475" name="Rectangle 3"/>
          <p:cNvSpPr>
            <a:spLocks noChangeArrowheads="1"/>
          </p:cNvSpPr>
          <p:nvPr/>
        </p:nvSpPr>
        <p:spPr bwMode="auto">
          <a:xfrm>
            <a:off x="899592" y="1671112"/>
            <a:ext cx="7200800" cy="3785652"/>
          </a:xfrm>
          <a:prstGeom prst="rect">
            <a:avLst/>
          </a:prstGeom>
          <a:noFill/>
          <a:ln w="9525">
            <a:noFill/>
            <a:miter lim="800000"/>
            <a:headEnd/>
            <a:tailEnd/>
          </a:ln>
          <a:effectLst/>
        </p:spPr>
        <p:txBody>
          <a:bodyPr wrap="square" anchor="ctr">
            <a:spAutoFit/>
          </a:bodyPr>
          <a:lstStyle/>
          <a:p>
            <a:r>
              <a:rPr lang="en-GB" dirty="0"/>
              <a:t>N </a:t>
            </a:r>
            <a:r>
              <a:rPr lang="en-GB" dirty="0" err="1"/>
              <a:t>introdotto</a:t>
            </a:r>
            <a:r>
              <a:rPr lang="en-GB" dirty="0"/>
              <a:t> </a:t>
            </a:r>
            <a:r>
              <a:rPr lang="en-GB" dirty="0" err="1"/>
              <a:t>nell’agroecosistema</a:t>
            </a:r>
            <a:r>
              <a:rPr lang="en-GB" dirty="0"/>
              <a:t> è </a:t>
            </a:r>
            <a:r>
              <a:rPr lang="en-GB" dirty="0" err="1"/>
              <a:t>cosi</a:t>
            </a:r>
            <a:r>
              <a:rPr lang="en-GB" dirty="0"/>
              <a:t> </a:t>
            </a:r>
            <a:r>
              <a:rPr lang="en-GB" dirty="0" err="1"/>
              <a:t>distribuito</a:t>
            </a:r>
            <a:r>
              <a:rPr lang="en-GB" dirty="0"/>
              <a:t> (</a:t>
            </a:r>
            <a:r>
              <a:rPr lang="en-GB" dirty="0" err="1" smtClean="0"/>
              <a:t>Smil</a:t>
            </a:r>
            <a:r>
              <a:rPr lang="en-GB" dirty="0" smtClean="0"/>
              <a:t> 1998</a:t>
            </a:r>
            <a:r>
              <a:rPr lang="en-GB" dirty="0"/>
              <a:t>):</a:t>
            </a:r>
          </a:p>
          <a:p>
            <a:endParaRPr lang="en-GB" dirty="0"/>
          </a:p>
          <a:p>
            <a:r>
              <a:rPr lang="en-GB" dirty="0"/>
              <a:t>	50% </a:t>
            </a:r>
            <a:r>
              <a:rPr lang="en-GB" dirty="0" err="1"/>
              <a:t>nella</a:t>
            </a:r>
            <a:r>
              <a:rPr lang="en-GB" dirty="0"/>
              <a:t> </a:t>
            </a:r>
            <a:r>
              <a:rPr lang="en-GB" dirty="0" err="1"/>
              <a:t>biomassa</a:t>
            </a:r>
            <a:r>
              <a:rPr lang="en-GB" dirty="0"/>
              <a:t> </a:t>
            </a:r>
            <a:r>
              <a:rPr lang="en-GB" dirty="0" err="1"/>
              <a:t>vegetale</a:t>
            </a:r>
            <a:r>
              <a:rPr lang="en-GB" dirty="0"/>
              <a:t> </a:t>
            </a:r>
            <a:r>
              <a:rPr lang="en-GB" dirty="0" err="1"/>
              <a:t>raccolta</a:t>
            </a:r>
            <a:endParaRPr lang="en-GB" dirty="0"/>
          </a:p>
          <a:p>
            <a:endParaRPr lang="en-GB" dirty="0"/>
          </a:p>
          <a:p>
            <a:r>
              <a:rPr lang="en-GB" dirty="0"/>
              <a:t>	23% come </a:t>
            </a:r>
            <a:r>
              <a:rPr lang="en-GB" dirty="0" err="1"/>
              <a:t>lisciviazione</a:t>
            </a:r>
            <a:r>
              <a:rPr lang="en-GB" dirty="0"/>
              <a:t> , </a:t>
            </a:r>
          </a:p>
          <a:p>
            <a:endParaRPr lang="en-GB" dirty="0"/>
          </a:p>
          <a:p>
            <a:r>
              <a:rPr lang="en-GB" dirty="0"/>
              <a:t>	12% come </a:t>
            </a:r>
            <a:r>
              <a:rPr lang="en-GB" dirty="0" err="1"/>
              <a:t>emissioni</a:t>
            </a:r>
            <a:r>
              <a:rPr lang="en-GB" dirty="0"/>
              <a:t> di NH3, N2O and, </a:t>
            </a:r>
            <a:r>
              <a:rPr lang="en-GB" dirty="0" err="1"/>
              <a:t>NOx</a:t>
            </a:r>
            <a:r>
              <a:rPr lang="en-GB" dirty="0"/>
              <a:t>. </a:t>
            </a:r>
          </a:p>
          <a:p>
            <a:endParaRPr lang="en-GB" dirty="0"/>
          </a:p>
          <a:p>
            <a:endParaRPr lang="en-GB" dirty="0"/>
          </a:p>
          <a:p>
            <a:endParaRPr lang="en-GB" dirty="0"/>
          </a:p>
          <a:p>
            <a:endParaRPr lang="en-GB" dirty="0"/>
          </a:p>
          <a:p>
            <a:r>
              <a:rPr lang="en-GB" dirty="0"/>
              <a:t>	10% è </a:t>
            </a:r>
            <a:r>
              <a:rPr lang="en-GB" dirty="0" err="1"/>
              <a:t>convertito</a:t>
            </a:r>
            <a:r>
              <a:rPr lang="en-GB" dirty="0"/>
              <a:t> come N2 da </a:t>
            </a:r>
            <a:r>
              <a:rPr lang="en-GB" dirty="0" err="1"/>
              <a:t>denitrificazione</a:t>
            </a:r>
            <a:r>
              <a:rPr lang="en-GB" dirty="0"/>
              <a:t>. </a:t>
            </a:r>
          </a:p>
        </p:txBody>
      </p:sp>
      <p:sp>
        <p:nvSpPr>
          <p:cNvPr id="105476" name="Oval 4"/>
          <p:cNvSpPr>
            <a:spLocks noChangeArrowheads="1"/>
          </p:cNvSpPr>
          <p:nvPr/>
        </p:nvSpPr>
        <p:spPr bwMode="auto">
          <a:xfrm>
            <a:off x="1219200" y="2780928"/>
            <a:ext cx="5943600" cy="1371600"/>
          </a:xfrm>
          <a:prstGeom prst="ellipse">
            <a:avLst/>
          </a:prstGeom>
          <a:noFill/>
          <a:ln w="9525">
            <a:solidFill>
              <a:srgbClr val="FF0000"/>
            </a:solidFill>
            <a:round/>
            <a:headEnd/>
            <a:tailEnd/>
          </a:ln>
          <a:effectLst/>
        </p:spPr>
        <p:txBody>
          <a:bodyPr wrap="none" anchor="ctr"/>
          <a:lstStyle/>
          <a:p>
            <a:endParaRPr lang="it-IT"/>
          </a:p>
        </p:txBody>
      </p:sp>
      <p:sp>
        <p:nvSpPr>
          <p:cNvPr id="105477" name="Oval 5"/>
          <p:cNvSpPr>
            <a:spLocks noChangeArrowheads="1"/>
          </p:cNvSpPr>
          <p:nvPr/>
        </p:nvSpPr>
        <p:spPr bwMode="auto">
          <a:xfrm>
            <a:off x="1524000" y="4802088"/>
            <a:ext cx="5791200" cy="1219200"/>
          </a:xfrm>
          <a:prstGeom prst="ellipse">
            <a:avLst/>
          </a:prstGeom>
          <a:noFill/>
          <a:ln w="9525">
            <a:solidFill>
              <a:srgbClr val="99CC00"/>
            </a:solidFill>
            <a:round/>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p:cNvPicPr>
            <a:picLocks noChangeAspect="1" noChangeArrowheads="1"/>
          </p:cNvPicPr>
          <p:nvPr/>
        </p:nvPicPr>
        <p:blipFill>
          <a:blip r:embed="rId3"/>
          <a:srcRect/>
          <a:stretch>
            <a:fillRect/>
          </a:stretch>
        </p:blipFill>
        <p:spPr bwMode="auto">
          <a:xfrm>
            <a:off x="228600" y="118516"/>
            <a:ext cx="4606925" cy="6046788"/>
          </a:xfrm>
          <a:prstGeom prst="rect">
            <a:avLst/>
          </a:prstGeom>
          <a:noFill/>
          <a:ln w="9525">
            <a:noFill/>
            <a:miter lim="800000"/>
            <a:headEnd/>
            <a:tailEnd/>
          </a:ln>
          <a:effectLst/>
        </p:spPr>
      </p:pic>
      <p:sp>
        <p:nvSpPr>
          <p:cNvPr id="103429" name="Text Box 5"/>
          <p:cNvSpPr txBox="1">
            <a:spLocks noChangeArrowheads="1"/>
          </p:cNvSpPr>
          <p:nvPr/>
        </p:nvSpPr>
        <p:spPr bwMode="auto">
          <a:xfrm>
            <a:off x="4724400" y="2209800"/>
            <a:ext cx="4191000" cy="2530475"/>
          </a:xfrm>
          <a:prstGeom prst="rect">
            <a:avLst/>
          </a:prstGeom>
          <a:noFill/>
          <a:ln w="9525">
            <a:noFill/>
            <a:miter lim="800000"/>
            <a:headEnd/>
            <a:tailEnd/>
          </a:ln>
          <a:effectLst/>
        </p:spPr>
        <p:txBody>
          <a:bodyPr>
            <a:spAutoFit/>
          </a:bodyPr>
          <a:lstStyle/>
          <a:p>
            <a:pPr>
              <a:buFont typeface="Wingdings" pitchFamily="2" charset="2"/>
              <a:buNone/>
            </a:pPr>
            <a:r>
              <a:rPr lang="it-IT" sz="2000"/>
              <a:t>Possibili soluzioni verso un’agricoltura sostenibile:</a:t>
            </a:r>
          </a:p>
          <a:p>
            <a:pPr>
              <a:buFont typeface="Wingdings" pitchFamily="2" charset="2"/>
              <a:buNone/>
            </a:pPr>
            <a:endParaRPr lang="it-IT" sz="2000"/>
          </a:p>
          <a:p>
            <a:pPr>
              <a:buFont typeface="Wingdings" pitchFamily="2" charset="2"/>
              <a:buNone/>
            </a:pPr>
            <a:r>
              <a:rPr lang="it-IT" sz="2000" b="1"/>
              <a:t>Ridurre N input</a:t>
            </a:r>
          </a:p>
          <a:p>
            <a:pPr>
              <a:buFont typeface="Wingdings" pitchFamily="2" charset="2"/>
              <a:buNone/>
            </a:pPr>
            <a:endParaRPr lang="it-IT" sz="2000" b="1"/>
          </a:p>
          <a:p>
            <a:pPr>
              <a:buFont typeface="Wingdings" pitchFamily="2" charset="2"/>
              <a:buNone/>
            </a:pPr>
            <a:r>
              <a:rPr lang="it-IT" sz="2000" b="1"/>
              <a:t>Migliorare l’efficienza d’uso di N (pratiche agronomiche)</a:t>
            </a:r>
          </a:p>
          <a:p>
            <a:pPr>
              <a:buFont typeface="Wingdings" pitchFamily="2" charset="2"/>
              <a:buNone/>
            </a:pPr>
            <a:endParaRPr lang="it-IT" sz="2000" b="1"/>
          </a:p>
        </p:txBody>
      </p:sp>
      <p:sp>
        <p:nvSpPr>
          <p:cNvPr id="103430" name="Rectangle 6"/>
          <p:cNvSpPr>
            <a:spLocks noChangeArrowheads="1"/>
          </p:cNvSpPr>
          <p:nvPr/>
        </p:nvSpPr>
        <p:spPr bwMode="auto">
          <a:xfrm>
            <a:off x="174410" y="5798591"/>
            <a:ext cx="2330450" cy="366713"/>
          </a:xfrm>
          <a:prstGeom prst="rect">
            <a:avLst/>
          </a:prstGeom>
          <a:noFill/>
          <a:ln w="9525">
            <a:noFill/>
            <a:miter lim="800000"/>
            <a:headEnd/>
            <a:tailEnd/>
          </a:ln>
          <a:effectLst/>
        </p:spPr>
        <p:txBody>
          <a:bodyPr wrap="none">
            <a:spAutoFit/>
          </a:bodyPr>
          <a:lstStyle/>
          <a:p>
            <a:r>
              <a:rPr lang="it-IT" dirty="0"/>
              <a:t>(</a:t>
            </a:r>
            <a:r>
              <a:rPr lang="it-IT" dirty="0" err="1"/>
              <a:t>Tillman</a:t>
            </a:r>
            <a:r>
              <a:rPr lang="it-IT" dirty="0"/>
              <a:t> et al.,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anim calcmode="lin" valueType="num">
                                      <p:cBhvr additive="base">
                                        <p:cTn id="7" dur="500" fill="hold"/>
                                        <p:tgtEl>
                                          <p:spTgt spid="103429"/>
                                        </p:tgtEl>
                                        <p:attrNameLst>
                                          <p:attrName>ppt_x</p:attrName>
                                        </p:attrNameLst>
                                      </p:cBhvr>
                                      <p:tavLst>
                                        <p:tav tm="0">
                                          <p:val>
                                            <p:strVal val="#ppt_x"/>
                                          </p:val>
                                        </p:tav>
                                        <p:tav tm="100000">
                                          <p:val>
                                            <p:strVal val="#ppt_x"/>
                                          </p:val>
                                        </p:tav>
                                      </p:tavLst>
                                    </p:anim>
                                    <p:anim calcmode="lin" valueType="num">
                                      <p:cBhvr additive="base">
                                        <p:cTn id="8" dur="500" fill="hold"/>
                                        <p:tgtEl>
                                          <p:spTgt spid="103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309890"/>
            <a:ext cx="1745991" cy="523220"/>
          </a:xfr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kern="1200" dirty="0" smtClean="0">
                <a:solidFill>
                  <a:schemeClr val="accent6">
                    <a:lumMod val="50000"/>
                  </a:schemeClr>
                </a:solidFill>
                <a:cs typeface="+mn-cs"/>
              </a:rPr>
              <a:t>Domande</a:t>
            </a:r>
            <a:endParaRPr lang="it-IT" kern="1200" dirty="0">
              <a:solidFill>
                <a:schemeClr val="accent6">
                  <a:lumMod val="50000"/>
                </a:schemeClr>
              </a:solidFill>
              <a:cs typeface="+mn-cs"/>
            </a:endParaRPr>
          </a:p>
        </p:txBody>
      </p:sp>
      <p:sp>
        <p:nvSpPr>
          <p:cNvPr id="3" name="Segnaposto contenuto 2"/>
          <p:cNvSpPr>
            <a:spLocks noGrp="1"/>
          </p:cNvSpPr>
          <p:nvPr>
            <p:ph idx="1"/>
          </p:nvPr>
        </p:nvSpPr>
        <p:spPr>
          <a:xfrm>
            <a:off x="381000" y="1339850"/>
            <a:ext cx="8439472" cy="4537422"/>
          </a:xfrm>
        </p:spPr>
        <p:txBody>
          <a:bodyPr/>
          <a:lstStyle/>
          <a:p>
            <a:pPr marL="457200" indent="-457200">
              <a:buAutoNum type="arabicParenR"/>
            </a:pPr>
            <a:r>
              <a:rPr lang="it-IT" sz="2400" dirty="0" smtClean="0"/>
              <a:t>Cosa è la fissazione biologica dell’azoto?</a:t>
            </a:r>
          </a:p>
          <a:p>
            <a:pPr marL="457200" indent="-457200">
              <a:buAutoNum type="arabicParenR"/>
            </a:pPr>
            <a:r>
              <a:rPr lang="it-IT" sz="2400" dirty="0" smtClean="0"/>
              <a:t>Cosa è il Rhizobium?</a:t>
            </a:r>
          </a:p>
          <a:p>
            <a:pPr marL="457200" indent="-457200">
              <a:buAutoNum type="arabicParenR"/>
            </a:pPr>
            <a:r>
              <a:rPr lang="it-IT" sz="2400" dirty="0" smtClean="0"/>
              <a:t>Quali sono i fattori determinanti il processo di mineralizzazione?</a:t>
            </a:r>
          </a:p>
          <a:p>
            <a:pPr marL="457200" indent="-457200">
              <a:buAutoNum type="arabicParenR"/>
            </a:pPr>
            <a:r>
              <a:rPr lang="it-IT" sz="2400" dirty="0" smtClean="0"/>
              <a:t>NO</a:t>
            </a:r>
            <a:r>
              <a:rPr lang="it-IT" sz="2400" baseline="-25000" dirty="0" smtClean="0"/>
              <a:t>3</a:t>
            </a:r>
            <a:r>
              <a:rPr lang="it-IT" sz="2400" baseline="30000" dirty="0" smtClean="0"/>
              <a:t>-</a:t>
            </a:r>
            <a:r>
              <a:rPr lang="it-IT" sz="2400" dirty="0" smtClean="0"/>
              <a:t> è solubile nel terreno?</a:t>
            </a:r>
          </a:p>
          <a:p>
            <a:pPr marL="457200" indent="-457200">
              <a:buAutoNum type="arabicParenR"/>
            </a:pPr>
            <a:r>
              <a:rPr lang="it-IT" sz="2400" dirty="0" smtClean="0"/>
              <a:t>NH</a:t>
            </a:r>
            <a:r>
              <a:rPr lang="it-IT" sz="2400" baseline="-25000" dirty="0" smtClean="0"/>
              <a:t>4</a:t>
            </a:r>
            <a:r>
              <a:rPr lang="it-IT" sz="2400" baseline="30000" dirty="0" smtClean="0"/>
              <a:t>+</a:t>
            </a:r>
            <a:r>
              <a:rPr lang="it-IT" sz="2400" dirty="0" smtClean="0"/>
              <a:t> è solubile nel terreno?</a:t>
            </a:r>
          </a:p>
          <a:p>
            <a:pPr marL="457200" indent="-457200">
              <a:buAutoNum type="arabicParenR"/>
            </a:pPr>
            <a:r>
              <a:rPr lang="it-IT" sz="2400" dirty="0" smtClean="0"/>
              <a:t>Condizioni base per la nitrificazione</a:t>
            </a:r>
          </a:p>
          <a:p>
            <a:pPr marL="457200" indent="-457200">
              <a:buAutoNum type="arabicParenR"/>
            </a:pPr>
            <a:r>
              <a:rPr lang="it-IT" sz="2400" dirty="0" smtClean="0"/>
              <a:t>Quali forme dell’azoto sono soggette a volatilizzazione?</a:t>
            </a:r>
          </a:p>
          <a:p>
            <a:pPr marL="457200" indent="-457200">
              <a:buAutoNum type="arabicParenR"/>
            </a:pPr>
            <a:r>
              <a:rPr lang="it-IT" sz="2400" dirty="0" smtClean="0"/>
              <a:t>Quali sono gli interventi umani nel ciclo dell’azoto?</a:t>
            </a:r>
            <a:endParaRPr lang="it-IT" sz="2400" dirty="0"/>
          </a:p>
        </p:txBody>
      </p:sp>
      <p:sp>
        <p:nvSpPr>
          <p:cNvPr id="4" name="Segnaposto piè di pagina 3"/>
          <p:cNvSpPr>
            <a:spLocks noGrp="1"/>
          </p:cNvSpPr>
          <p:nvPr>
            <p:ph type="ftr" sz="quarter" idx="10"/>
          </p:nvPr>
        </p:nvSpPr>
        <p:spPr/>
        <p:txBody>
          <a:bodyPr/>
          <a:lstStyle/>
          <a:p>
            <a:pPr>
              <a:defRPr/>
            </a:pPr>
            <a:r>
              <a:rPr lang="it-IT" smtClean="0"/>
              <a:t>Dottorato di ricerca in Ecologia Agraria XXII Ciclo - Mattia Fumagalli </a:t>
            </a:r>
            <a:endParaRPr lang="it-IT"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76200" y="228600"/>
            <a:ext cx="3522567" cy="523220"/>
          </a:xfrm>
          <a:prstGeom prst="rect">
            <a:avLst/>
          </a:prstGeom>
          <a:noFill/>
          <a:ln w="9525">
            <a:noFill/>
            <a:miter lim="800000"/>
            <a:headEnd/>
            <a:tailEnd/>
          </a:ln>
          <a:effectLst/>
        </p:spPr>
        <p:txBody>
          <a:bodyPr wrap="none">
            <a:spAutoFit/>
          </a:bodyPr>
          <a:lstStyle/>
          <a:p>
            <a:r>
              <a:rPr lang="it-IT" sz="2800" b="1" dirty="0">
                <a:solidFill>
                  <a:schemeClr val="accent6">
                    <a:lumMod val="50000"/>
                  </a:schemeClr>
                </a:solidFill>
                <a:latin typeface="+mj-lt"/>
              </a:rPr>
              <a:t>FORME DELL’AZOTO</a:t>
            </a:r>
          </a:p>
        </p:txBody>
      </p:sp>
      <p:sp>
        <p:nvSpPr>
          <p:cNvPr id="7172" name="Text Box 4"/>
          <p:cNvSpPr txBox="1">
            <a:spLocks noChangeArrowheads="1"/>
          </p:cNvSpPr>
          <p:nvPr/>
        </p:nvSpPr>
        <p:spPr bwMode="auto">
          <a:xfrm>
            <a:off x="609600" y="1600200"/>
            <a:ext cx="8077200" cy="396875"/>
          </a:xfrm>
          <a:prstGeom prst="rect">
            <a:avLst/>
          </a:prstGeom>
          <a:noFill/>
          <a:ln w="9525">
            <a:noFill/>
            <a:miter lim="800000"/>
            <a:headEnd/>
            <a:tailEnd/>
          </a:ln>
          <a:effectLst/>
        </p:spPr>
        <p:txBody>
          <a:bodyPr>
            <a:spAutoFit/>
          </a:bodyPr>
          <a:lstStyle/>
          <a:p>
            <a:pPr marL="342900" indent="-342900">
              <a:tabLst>
                <a:tab pos="365125" algn="l"/>
              </a:tabLst>
            </a:pPr>
            <a:r>
              <a:rPr lang="it-IT" sz="2000" b="1"/>
              <a:t>L’azoto è presente in differenti forme:</a:t>
            </a:r>
          </a:p>
        </p:txBody>
      </p:sp>
      <p:sp>
        <p:nvSpPr>
          <p:cNvPr id="7173" name="Rectangle 5"/>
          <p:cNvSpPr>
            <a:spLocks noChangeArrowheads="1"/>
          </p:cNvSpPr>
          <p:nvPr/>
        </p:nvSpPr>
        <p:spPr bwMode="auto">
          <a:xfrm>
            <a:off x="838200" y="2314510"/>
            <a:ext cx="3229744" cy="400110"/>
          </a:xfrm>
          <a:prstGeom prst="rect">
            <a:avLst/>
          </a:prstGeom>
          <a:noFill/>
          <a:ln w="9525">
            <a:noFill/>
            <a:miter lim="800000"/>
            <a:headEnd/>
            <a:tailEnd/>
          </a:ln>
          <a:effectLst/>
        </p:spPr>
        <p:txBody>
          <a:bodyPr wrap="square">
            <a:spAutoFit/>
          </a:bodyPr>
          <a:lstStyle/>
          <a:p>
            <a:pPr>
              <a:buFont typeface="Wingdings" pitchFamily="2" charset="2"/>
              <a:buChar char="ü"/>
            </a:pPr>
            <a:r>
              <a:rPr lang="it-IT" b="1" dirty="0"/>
              <a:t>Azoto molecolare (N</a:t>
            </a:r>
            <a:r>
              <a:rPr lang="it-IT" b="1" baseline="-25000" dirty="0"/>
              <a:t>2</a:t>
            </a:r>
            <a:r>
              <a:rPr lang="it-IT" b="1" dirty="0"/>
              <a:t>)</a:t>
            </a:r>
          </a:p>
        </p:txBody>
      </p:sp>
      <p:sp>
        <p:nvSpPr>
          <p:cNvPr id="7174" name="Rectangle 6"/>
          <p:cNvSpPr>
            <a:spLocks noChangeArrowheads="1"/>
          </p:cNvSpPr>
          <p:nvPr/>
        </p:nvSpPr>
        <p:spPr bwMode="auto">
          <a:xfrm>
            <a:off x="838200" y="3062288"/>
            <a:ext cx="3661792" cy="400110"/>
          </a:xfrm>
          <a:prstGeom prst="rect">
            <a:avLst/>
          </a:prstGeom>
          <a:noFill/>
          <a:ln w="9525">
            <a:noFill/>
            <a:miter lim="800000"/>
            <a:headEnd/>
            <a:tailEnd/>
          </a:ln>
          <a:effectLst/>
        </p:spPr>
        <p:txBody>
          <a:bodyPr wrap="square">
            <a:spAutoFit/>
          </a:bodyPr>
          <a:lstStyle/>
          <a:p>
            <a:pPr>
              <a:buFont typeface="Wingdings" pitchFamily="2" charset="2"/>
              <a:buChar char="ü"/>
            </a:pPr>
            <a:r>
              <a:rPr lang="it-IT" b="1" dirty="0"/>
              <a:t>Ossidi di azoto (NO e NO</a:t>
            </a:r>
            <a:r>
              <a:rPr lang="it-IT" b="1" baseline="-25000" dirty="0"/>
              <a:t>2</a:t>
            </a:r>
            <a:r>
              <a:rPr lang="it-IT" b="1" dirty="0"/>
              <a:t>)</a:t>
            </a:r>
          </a:p>
        </p:txBody>
      </p:sp>
      <p:sp>
        <p:nvSpPr>
          <p:cNvPr id="7175" name="Rectangle 7"/>
          <p:cNvSpPr>
            <a:spLocks noChangeArrowheads="1"/>
          </p:cNvSpPr>
          <p:nvPr/>
        </p:nvSpPr>
        <p:spPr bwMode="auto">
          <a:xfrm>
            <a:off x="838200" y="3900488"/>
            <a:ext cx="2027238" cy="366712"/>
          </a:xfrm>
          <a:prstGeom prst="rect">
            <a:avLst/>
          </a:prstGeom>
          <a:noFill/>
          <a:ln w="9525" algn="ctr">
            <a:noFill/>
            <a:miter lim="800000"/>
            <a:headEnd/>
            <a:tailEnd/>
          </a:ln>
          <a:effectLst/>
        </p:spPr>
        <p:txBody>
          <a:bodyPr wrap="none">
            <a:spAutoFit/>
          </a:bodyPr>
          <a:lstStyle/>
          <a:p>
            <a:pPr>
              <a:buFont typeface="Wingdings" pitchFamily="2" charset="2"/>
              <a:buChar char="ü"/>
            </a:pPr>
            <a:r>
              <a:rPr lang="it-IT" b="1"/>
              <a:t>Azoto organico</a:t>
            </a:r>
          </a:p>
        </p:txBody>
      </p:sp>
      <p:sp>
        <p:nvSpPr>
          <p:cNvPr id="7176" name="Rectangle 8"/>
          <p:cNvSpPr>
            <a:spLocks noChangeArrowheads="1"/>
          </p:cNvSpPr>
          <p:nvPr/>
        </p:nvSpPr>
        <p:spPr bwMode="auto">
          <a:xfrm>
            <a:off x="838200" y="4738688"/>
            <a:ext cx="4517583" cy="400110"/>
          </a:xfrm>
          <a:prstGeom prst="rect">
            <a:avLst/>
          </a:prstGeom>
          <a:noFill/>
          <a:ln w="9525">
            <a:noFill/>
            <a:miter lim="800000"/>
            <a:headEnd/>
            <a:tailEnd/>
          </a:ln>
          <a:effectLst/>
        </p:spPr>
        <p:txBody>
          <a:bodyPr wrap="none">
            <a:spAutoFit/>
          </a:bodyPr>
          <a:lstStyle/>
          <a:p>
            <a:pPr>
              <a:buFont typeface="Wingdings" pitchFamily="2" charset="2"/>
              <a:buChar char="ü"/>
            </a:pPr>
            <a:r>
              <a:rPr lang="it-IT" b="1" dirty="0"/>
              <a:t>Azoto minerale (N-NH</a:t>
            </a:r>
            <a:r>
              <a:rPr lang="it-IT" b="1" baseline="-25000" dirty="0"/>
              <a:t>4</a:t>
            </a:r>
            <a:r>
              <a:rPr lang="it-IT" b="1" baseline="30000" dirty="0"/>
              <a:t>+</a:t>
            </a:r>
            <a:r>
              <a:rPr lang="it-IT" b="1" dirty="0"/>
              <a:t> e N-NO</a:t>
            </a:r>
            <a:r>
              <a:rPr lang="it-IT" b="1" baseline="-25000" dirty="0"/>
              <a:t>3</a:t>
            </a:r>
            <a:r>
              <a:rPr lang="it-IT" b="1" baseline="30000" dirty="0"/>
              <a:t>-</a:t>
            </a:r>
            <a:r>
              <a:rPr lang="it-IT" b="1" dirty="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blinds(horizontal)">
                                      <p:cBhvr>
                                        <p:cTn id="13" dur="500"/>
                                        <p:tgtEl>
                                          <p:spTgt spid="717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blinds(horizontal)">
                                      <p:cBhvr>
                                        <p:cTn id="18" dur="500"/>
                                        <p:tgtEl>
                                          <p:spTgt spid="717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175"/>
                                        </p:tgtEl>
                                        <p:attrNameLst>
                                          <p:attrName>style.visibility</p:attrName>
                                        </p:attrNameLst>
                                      </p:cBhvr>
                                      <p:to>
                                        <p:strVal val="visible"/>
                                      </p:to>
                                    </p:set>
                                    <p:animEffect transition="in" filter="blinds(horizontal)">
                                      <p:cBhvr>
                                        <p:cTn id="23" dur="500"/>
                                        <p:tgtEl>
                                          <p:spTgt spid="717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176"/>
                                        </p:tgtEl>
                                        <p:attrNameLst>
                                          <p:attrName>style.visibility</p:attrName>
                                        </p:attrNameLst>
                                      </p:cBhvr>
                                      <p:to>
                                        <p:strVal val="visible"/>
                                      </p:to>
                                    </p:set>
                                    <p:animEffect transition="in" filter="blinds(horizontal)">
                                      <p:cBhvr>
                                        <p:cTn id="28"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4" grpId="0"/>
      <p:bldP spid="7175" grpId="0"/>
      <p:bldP spid="71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76200" y="228600"/>
            <a:ext cx="3359061" cy="523220"/>
          </a:xfrm>
          <a:prstGeom prst="rect">
            <a:avLst/>
          </a:prstGeom>
          <a:noFill/>
          <a:ln w="9525">
            <a:noFill/>
            <a:miter lim="800000"/>
            <a:headEnd/>
            <a:tailEnd/>
          </a:ln>
          <a:effectLst/>
        </p:spPr>
        <p:txBody>
          <a:bodyPr wrap="none">
            <a:spAutoFit/>
          </a:bodyPr>
          <a:lstStyle/>
          <a:p>
            <a:r>
              <a:rPr lang="it-IT" sz="2800" b="1">
                <a:solidFill>
                  <a:schemeClr val="accent6">
                    <a:lumMod val="50000"/>
                  </a:schemeClr>
                </a:solidFill>
                <a:latin typeface="+mj-lt"/>
              </a:rPr>
              <a:t>CICLO DELL’AZOTO</a:t>
            </a:r>
          </a:p>
        </p:txBody>
      </p:sp>
      <p:pic>
        <p:nvPicPr>
          <p:cNvPr id="9220" name="Immagine 1" descr="N Cycle - Figure 1: The nitrogen cycle.  Yellow arrows indicate human sources of nitrogen to the environment.  Red arrows indicate microbial transformations of nitrogen.  Blue arrows indicate physical forces acting on nitrogen.  And green arrows indicate natural, non-microbial processes affecting the form and fate of nitrogen."/>
          <p:cNvPicPr>
            <a:picLocks noChangeAspect="1" noChangeArrowheads="1"/>
          </p:cNvPicPr>
          <p:nvPr/>
        </p:nvPicPr>
        <p:blipFill>
          <a:blip r:embed="rId3"/>
          <a:srcRect/>
          <a:stretch>
            <a:fillRect/>
          </a:stretch>
        </p:blipFill>
        <p:spPr bwMode="auto">
          <a:xfrm>
            <a:off x="0" y="879476"/>
            <a:ext cx="6444208" cy="5378743"/>
          </a:xfrm>
          <a:prstGeom prst="rect">
            <a:avLst/>
          </a:prstGeom>
          <a:noFill/>
          <a:ln w="9525">
            <a:noFill/>
            <a:miter lim="800000"/>
            <a:headEnd/>
            <a:tailEnd/>
          </a:ln>
        </p:spPr>
      </p:pic>
      <p:sp>
        <p:nvSpPr>
          <p:cNvPr id="8" name="Rettangolo 7"/>
          <p:cNvSpPr/>
          <p:nvPr/>
        </p:nvSpPr>
        <p:spPr>
          <a:xfrm rot="10800000" flipV="1">
            <a:off x="6804248" y="908720"/>
            <a:ext cx="1857388" cy="928694"/>
          </a:xfrm>
          <a:prstGeom prst="rect">
            <a:avLst/>
          </a:prstGeom>
          <a:solidFill>
            <a:srgbClr val="00B050"/>
          </a:solidFill>
          <a:ln>
            <a:noFill/>
          </a:ln>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rPr>
              <a:t>Processi naturali</a:t>
            </a:r>
          </a:p>
        </p:txBody>
      </p:sp>
      <p:sp>
        <p:nvSpPr>
          <p:cNvPr id="10" name="Rettangolo 9"/>
          <p:cNvSpPr/>
          <p:nvPr/>
        </p:nvSpPr>
        <p:spPr>
          <a:xfrm rot="10800000" flipV="1">
            <a:off x="6804248" y="2348880"/>
            <a:ext cx="1857388" cy="928694"/>
          </a:xfrm>
          <a:prstGeom prst="rect">
            <a:avLst/>
          </a:prstGeom>
          <a:solidFill>
            <a:srgbClr val="00B0F0"/>
          </a:solidFill>
          <a:scene3d>
            <a:camera prst="perspectiveFront"/>
            <a:lightRig rig="soft" dir="tl">
              <a:rot lat="0" lon="0" rev="20000000"/>
            </a:lightRig>
          </a:scene3d>
          <a:sp3d prstMaterial="matte">
            <a:bevelT w="63500" h="63500"/>
          </a:sp3d>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it-IT" dirty="0">
                <a:solidFill>
                  <a:schemeClr val="tx1"/>
                </a:solidFill>
              </a:rPr>
              <a:t>Forze fisiche</a:t>
            </a:r>
          </a:p>
        </p:txBody>
      </p:sp>
      <p:sp>
        <p:nvSpPr>
          <p:cNvPr id="11" name="Rettangolo 10"/>
          <p:cNvSpPr/>
          <p:nvPr/>
        </p:nvSpPr>
        <p:spPr>
          <a:xfrm rot="10800000" flipV="1">
            <a:off x="6804248" y="3861048"/>
            <a:ext cx="1857388" cy="928694"/>
          </a:xfrm>
          <a:prstGeom prst="rect">
            <a:avLst/>
          </a:prstGeom>
          <a:solidFill>
            <a:srgbClr val="FF0000"/>
          </a:solidFill>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rPr>
              <a:t>Trasformazioni microbiche</a:t>
            </a:r>
          </a:p>
        </p:txBody>
      </p:sp>
      <p:sp>
        <p:nvSpPr>
          <p:cNvPr id="12" name="Rettangolo 11"/>
          <p:cNvSpPr/>
          <p:nvPr/>
        </p:nvSpPr>
        <p:spPr>
          <a:xfrm rot="10800000" flipV="1">
            <a:off x="6804248" y="5301208"/>
            <a:ext cx="1857388" cy="928694"/>
          </a:xfrm>
          <a:prstGeom prst="rect">
            <a:avLst/>
          </a:prstGeom>
          <a:solidFill>
            <a:srgbClr val="FFFF00"/>
          </a:solidFill>
          <a:scene3d>
            <a:camera prst="perspective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it-IT" dirty="0"/>
              <a:t>Intervento umano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6" name="Text Box 26"/>
          <p:cNvSpPr txBox="1">
            <a:spLocks noChangeArrowheads="1"/>
          </p:cNvSpPr>
          <p:nvPr/>
        </p:nvSpPr>
        <p:spPr bwMode="auto">
          <a:xfrm>
            <a:off x="76200" y="228600"/>
            <a:ext cx="3359061" cy="523220"/>
          </a:xfrm>
          <a:prstGeom prst="rect">
            <a:avLst/>
          </a:prstGeom>
          <a:noFill/>
          <a:ln w="9525">
            <a:noFill/>
            <a:miter lim="800000"/>
            <a:headEnd/>
            <a:tailEnd/>
          </a:ln>
          <a:effectLst/>
        </p:spPr>
        <p:txBody>
          <a:bodyPr wrap="none">
            <a:spAutoFit/>
          </a:bodyPr>
          <a:lstStyle/>
          <a:p>
            <a:r>
              <a:rPr lang="it-IT" sz="2800" b="1" dirty="0">
                <a:solidFill>
                  <a:schemeClr val="accent6">
                    <a:lumMod val="50000"/>
                  </a:schemeClr>
                </a:solidFill>
                <a:latin typeface="+mj-lt"/>
              </a:rPr>
              <a:t>CICLO DELL’AZOTO</a:t>
            </a:r>
          </a:p>
        </p:txBody>
      </p:sp>
      <p:sp>
        <p:nvSpPr>
          <p:cNvPr id="10267" name="Text Box 27"/>
          <p:cNvSpPr txBox="1">
            <a:spLocks noChangeArrowheads="1"/>
          </p:cNvSpPr>
          <p:nvPr/>
        </p:nvSpPr>
        <p:spPr bwMode="auto">
          <a:xfrm>
            <a:off x="395536" y="1196752"/>
            <a:ext cx="8305800" cy="4664075"/>
          </a:xfrm>
          <a:prstGeom prst="rect">
            <a:avLst/>
          </a:prstGeom>
          <a:noFill/>
          <a:ln w="9525">
            <a:noFill/>
            <a:miter lim="800000"/>
            <a:headEnd/>
            <a:tailEnd/>
          </a:ln>
          <a:effectLst/>
        </p:spPr>
        <p:txBody>
          <a:bodyPr>
            <a:spAutoFit/>
          </a:bodyPr>
          <a:lstStyle/>
          <a:p>
            <a:pPr marL="271463" indent="-271463"/>
            <a:r>
              <a:rPr lang="it-IT" sz="2000" dirty="0"/>
              <a:t>Si possono riconoscere tre sottocicli:</a:t>
            </a:r>
          </a:p>
          <a:p>
            <a:pPr marL="271463" indent="-271463"/>
            <a:endParaRPr lang="it-IT" sz="2000" dirty="0"/>
          </a:p>
          <a:p>
            <a:pPr marL="271463" indent="-271463"/>
            <a:endParaRPr lang="it-IT" sz="2000" dirty="0"/>
          </a:p>
          <a:p>
            <a:pPr marL="271463" indent="-271463">
              <a:buFont typeface="Wingdings" pitchFamily="2" charset="2"/>
              <a:buChar char="ü"/>
            </a:pPr>
            <a:r>
              <a:rPr lang="it-IT" sz="2000" dirty="0"/>
              <a:t> </a:t>
            </a:r>
            <a:r>
              <a:rPr lang="it-IT" sz="2000" b="1" dirty="0"/>
              <a:t>Sottociclo elementare (comparto atmosfera)</a:t>
            </a:r>
          </a:p>
          <a:p>
            <a:pPr marL="271463" indent="-271463">
              <a:buFont typeface="Wingdings" pitchFamily="2" charset="2"/>
              <a:buNone/>
            </a:pPr>
            <a:r>
              <a:rPr lang="it-IT" sz="2000" dirty="0"/>
              <a:t>     (</a:t>
            </a:r>
            <a:r>
              <a:rPr lang="it-IT" sz="2000" b="1" dirty="0"/>
              <a:t>Fissazione biologica </a:t>
            </a:r>
            <a:r>
              <a:rPr lang="it-IT" sz="2000" dirty="0"/>
              <a:t>di N atmosferico e ritorno in atmosfera in   </a:t>
            </a:r>
          </a:p>
          <a:p>
            <a:pPr marL="271463" indent="-271463">
              <a:buFont typeface="Wingdings" pitchFamily="2" charset="2"/>
              <a:buNone/>
            </a:pPr>
            <a:r>
              <a:rPr lang="it-IT" sz="2000" dirty="0"/>
              <a:t>      forme gassose NO, NO</a:t>
            </a:r>
            <a:r>
              <a:rPr lang="it-IT" sz="2000" baseline="-25000" dirty="0"/>
              <a:t>2</a:t>
            </a:r>
            <a:r>
              <a:rPr lang="it-IT" sz="2000" dirty="0"/>
              <a:t>, NH</a:t>
            </a:r>
            <a:r>
              <a:rPr lang="it-IT" sz="2000" baseline="-25000" dirty="0"/>
              <a:t>3</a:t>
            </a:r>
            <a:r>
              <a:rPr lang="it-IT" sz="2000" dirty="0"/>
              <a:t>)</a:t>
            </a:r>
          </a:p>
          <a:p>
            <a:pPr marL="271463" indent="-271463">
              <a:buFont typeface="Wingdings" pitchFamily="2" charset="2"/>
              <a:buNone/>
            </a:pPr>
            <a:endParaRPr lang="it-IT" sz="2000" dirty="0"/>
          </a:p>
          <a:p>
            <a:pPr marL="271463" indent="-271463">
              <a:buFont typeface="Wingdings" pitchFamily="2" charset="2"/>
              <a:buNone/>
            </a:pPr>
            <a:endParaRPr lang="it-IT" sz="2000" dirty="0"/>
          </a:p>
          <a:p>
            <a:pPr marL="271463" indent="-271463">
              <a:buFont typeface="Wingdings" pitchFamily="2" charset="2"/>
              <a:buChar char="ü"/>
            </a:pPr>
            <a:r>
              <a:rPr lang="it-IT" sz="2000" dirty="0"/>
              <a:t> </a:t>
            </a:r>
            <a:r>
              <a:rPr lang="it-IT" sz="2000" b="1" dirty="0"/>
              <a:t>Sottociclo </a:t>
            </a:r>
            <a:r>
              <a:rPr lang="it-IT" sz="2000" b="1" dirty="0" err="1"/>
              <a:t>eterotrofico</a:t>
            </a:r>
            <a:r>
              <a:rPr lang="it-IT" sz="2000" b="1" dirty="0"/>
              <a:t> (comparto suolo)</a:t>
            </a:r>
          </a:p>
          <a:p>
            <a:pPr marL="271463" indent="-271463">
              <a:buFont typeface="Wingdings" pitchFamily="2" charset="2"/>
              <a:buNone/>
            </a:pPr>
            <a:r>
              <a:rPr lang="it-IT" sz="2000" b="1" dirty="0"/>
              <a:t>	 </a:t>
            </a:r>
            <a:r>
              <a:rPr lang="it-IT" sz="2000" dirty="0"/>
              <a:t>(attività microbica che determina i processi di </a:t>
            </a:r>
            <a:r>
              <a:rPr lang="it-IT" sz="2000" b="1" dirty="0"/>
              <a:t>mineralizzazione </a:t>
            </a:r>
            <a:r>
              <a:rPr lang="it-IT" sz="2000" dirty="0"/>
              <a:t>e     </a:t>
            </a:r>
          </a:p>
          <a:p>
            <a:pPr marL="271463" indent="-271463">
              <a:buFont typeface="Wingdings" pitchFamily="2" charset="2"/>
              <a:buNone/>
            </a:pPr>
            <a:r>
              <a:rPr lang="it-IT" sz="2000" dirty="0"/>
              <a:t>      immobilizzazione e le trasformazioni da una forma chimica all’altra )</a:t>
            </a:r>
          </a:p>
          <a:p>
            <a:pPr marL="271463" indent="-271463">
              <a:buFont typeface="Wingdings" pitchFamily="2" charset="2"/>
              <a:buNone/>
            </a:pPr>
            <a:endParaRPr lang="it-IT" sz="2000" dirty="0"/>
          </a:p>
          <a:p>
            <a:pPr marL="271463" indent="-271463">
              <a:buFont typeface="Wingdings" pitchFamily="2" charset="2"/>
              <a:buChar char="ü"/>
            </a:pPr>
            <a:endParaRPr lang="it-IT" sz="2000" dirty="0"/>
          </a:p>
          <a:p>
            <a:pPr marL="271463" indent="-271463">
              <a:buFont typeface="Wingdings" pitchFamily="2" charset="2"/>
              <a:buChar char="ü"/>
            </a:pPr>
            <a:r>
              <a:rPr lang="it-IT" sz="2000" dirty="0"/>
              <a:t> </a:t>
            </a:r>
            <a:r>
              <a:rPr lang="it-IT" sz="2000" b="1" dirty="0"/>
              <a:t>Sottociclo autotrofico (comparto pianta)</a:t>
            </a:r>
          </a:p>
          <a:p>
            <a:pPr marL="271463" indent="-271463">
              <a:buFont typeface="Wingdings" pitchFamily="2" charset="2"/>
              <a:buNone/>
            </a:pPr>
            <a:r>
              <a:rPr lang="it-IT" sz="2000" dirty="0"/>
              <a:t>     (attività delle piante superiori, </a:t>
            </a:r>
            <a:r>
              <a:rPr lang="it-IT" sz="2000" dirty="0" err="1"/>
              <a:t>organicazione</a:t>
            </a:r>
            <a:r>
              <a:rPr lang="it-IT" sz="2000" dirty="0"/>
              <a:t> dell’azoto assorbito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67"/>
                                        </p:tgtEl>
                                        <p:attrNameLst>
                                          <p:attrName>style.visibility</p:attrName>
                                        </p:attrNameLst>
                                      </p:cBhvr>
                                      <p:to>
                                        <p:strVal val="visible"/>
                                      </p:to>
                                    </p:set>
                                    <p:animEffect transition="in" filter="checkerboard(across)">
                                      <p:cBhvr>
                                        <p:cTn id="7" dur="5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76200" y="228600"/>
            <a:ext cx="3359061" cy="523220"/>
          </a:xfrm>
          <a:prstGeom prst="rect">
            <a:avLst/>
          </a:prstGeom>
          <a:noFill/>
          <a:ln w="9525">
            <a:noFill/>
            <a:miter lim="800000"/>
            <a:headEnd/>
            <a:tailEnd/>
          </a:ln>
          <a:effectLst/>
        </p:spPr>
        <p:txBody>
          <a:bodyPr wrap="none">
            <a:spAutoFit/>
          </a:bodyPr>
          <a:lstStyle/>
          <a:p>
            <a:r>
              <a:rPr lang="it-IT" sz="2800" b="1" dirty="0">
                <a:solidFill>
                  <a:schemeClr val="accent6">
                    <a:lumMod val="50000"/>
                  </a:schemeClr>
                </a:solidFill>
                <a:latin typeface="+mj-lt"/>
              </a:rPr>
              <a:t>CICLO DELL’AZOTO</a:t>
            </a:r>
          </a:p>
        </p:txBody>
      </p:sp>
      <p:sp>
        <p:nvSpPr>
          <p:cNvPr id="11269" name="Rectangle 5"/>
          <p:cNvSpPr>
            <a:spLocks noChangeArrowheads="1"/>
          </p:cNvSpPr>
          <p:nvPr/>
        </p:nvSpPr>
        <p:spPr bwMode="auto">
          <a:xfrm>
            <a:off x="685800" y="1646238"/>
            <a:ext cx="8153400" cy="701675"/>
          </a:xfrm>
          <a:prstGeom prst="rect">
            <a:avLst/>
          </a:prstGeom>
          <a:noFill/>
          <a:ln w="9525">
            <a:noFill/>
            <a:miter lim="800000"/>
            <a:headEnd/>
            <a:tailEnd/>
          </a:ln>
          <a:effectLst/>
        </p:spPr>
        <p:txBody>
          <a:bodyPr anchor="ctr">
            <a:spAutoFit/>
          </a:bodyPr>
          <a:lstStyle/>
          <a:p>
            <a:r>
              <a:rPr lang="it-IT" sz="2000" b="1"/>
              <a:t>N</a:t>
            </a:r>
            <a:r>
              <a:rPr lang="it-IT" sz="2000" b="1" baseline="-25000"/>
              <a:t>2</a:t>
            </a:r>
            <a:r>
              <a:rPr lang="it-IT" sz="2000" b="1"/>
              <a:t> non può essere direttamente utilizzato dai sistemi biologici</a:t>
            </a:r>
            <a:r>
              <a:rPr lang="it-IT" sz="2000"/>
              <a:t> per realizzare i composti chimici necessari a crescita e riproduzione.</a:t>
            </a:r>
          </a:p>
        </p:txBody>
      </p:sp>
      <p:sp>
        <p:nvSpPr>
          <p:cNvPr id="11272" name="Rectangle 8"/>
          <p:cNvSpPr>
            <a:spLocks noChangeArrowheads="1"/>
          </p:cNvSpPr>
          <p:nvPr/>
        </p:nvSpPr>
        <p:spPr bwMode="auto">
          <a:xfrm>
            <a:off x="0" y="3086100"/>
            <a:ext cx="9144000" cy="0"/>
          </a:xfrm>
          <a:prstGeom prst="rect">
            <a:avLst/>
          </a:prstGeom>
          <a:noFill/>
          <a:ln w="9525">
            <a:noFill/>
            <a:miter lim="800000"/>
            <a:headEnd/>
            <a:tailEnd/>
          </a:ln>
          <a:effectLst/>
        </p:spPr>
        <p:txBody>
          <a:bodyPr wrap="none" anchor="ctr">
            <a:spAutoFit/>
          </a:bodyPr>
          <a:lstStyle/>
          <a:p>
            <a:endParaRPr lang="it-IT"/>
          </a:p>
        </p:txBody>
      </p:sp>
      <p:sp>
        <p:nvSpPr>
          <p:cNvPr id="11275" name="Text Box 11"/>
          <p:cNvSpPr txBox="1">
            <a:spLocks noChangeArrowheads="1"/>
          </p:cNvSpPr>
          <p:nvPr/>
        </p:nvSpPr>
        <p:spPr bwMode="auto">
          <a:xfrm>
            <a:off x="844550" y="2503488"/>
            <a:ext cx="3786188" cy="396875"/>
          </a:xfrm>
          <a:prstGeom prst="rect">
            <a:avLst/>
          </a:prstGeom>
          <a:noFill/>
          <a:ln w="9525">
            <a:noFill/>
            <a:miter lim="800000"/>
            <a:headEnd/>
            <a:tailEnd/>
          </a:ln>
          <a:effectLst/>
        </p:spPr>
        <p:txBody>
          <a:bodyPr wrap="none">
            <a:spAutoFit/>
          </a:bodyPr>
          <a:lstStyle/>
          <a:p>
            <a:r>
              <a:rPr lang="it-IT" sz="2000"/>
              <a:t>Processo di fissazione biologica</a:t>
            </a:r>
          </a:p>
        </p:txBody>
      </p:sp>
      <p:sp>
        <p:nvSpPr>
          <p:cNvPr id="11276" name="AutoShape 12"/>
          <p:cNvSpPr>
            <a:spLocks noChangeArrowheads="1"/>
          </p:cNvSpPr>
          <p:nvPr/>
        </p:nvSpPr>
        <p:spPr bwMode="auto">
          <a:xfrm rot="10785282" flipH="1">
            <a:off x="1371600" y="2844800"/>
            <a:ext cx="814388" cy="1041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it-IT"/>
          </a:p>
        </p:txBody>
      </p:sp>
      <p:sp>
        <p:nvSpPr>
          <p:cNvPr id="11277" name="Text Box 13"/>
          <p:cNvSpPr txBox="1">
            <a:spLocks noChangeArrowheads="1"/>
          </p:cNvSpPr>
          <p:nvPr/>
        </p:nvSpPr>
        <p:spPr bwMode="auto">
          <a:xfrm>
            <a:off x="2286000" y="3200400"/>
            <a:ext cx="6553200" cy="701675"/>
          </a:xfrm>
          <a:prstGeom prst="rect">
            <a:avLst/>
          </a:prstGeom>
          <a:noFill/>
          <a:ln w="9525">
            <a:noFill/>
            <a:miter lim="800000"/>
            <a:headEnd/>
            <a:tailEnd/>
          </a:ln>
          <a:effectLst/>
        </p:spPr>
        <p:txBody>
          <a:bodyPr>
            <a:spAutoFit/>
          </a:bodyPr>
          <a:lstStyle/>
          <a:p>
            <a:r>
              <a:rPr lang="it-IT" sz="2000" b="1">
                <a:solidFill>
                  <a:schemeClr val="accent2"/>
                </a:solidFill>
              </a:rPr>
              <a:t>Trasformazione dell’azoto elementare in ammoniaca (riduzione), poi convertito in azoto organico</a:t>
            </a:r>
          </a:p>
        </p:txBody>
      </p:sp>
      <p:sp>
        <p:nvSpPr>
          <p:cNvPr id="11279" name="Text Box 15"/>
          <p:cNvSpPr txBox="1">
            <a:spLocks noChangeArrowheads="1"/>
          </p:cNvSpPr>
          <p:nvPr/>
        </p:nvSpPr>
        <p:spPr bwMode="auto">
          <a:xfrm>
            <a:off x="899592" y="4005064"/>
            <a:ext cx="4856163" cy="396875"/>
          </a:xfrm>
          <a:prstGeom prst="rect">
            <a:avLst/>
          </a:prstGeom>
          <a:noFill/>
          <a:ln w="9525">
            <a:noFill/>
            <a:miter lim="800000"/>
            <a:headEnd/>
            <a:tailEnd/>
          </a:ln>
          <a:effectLst/>
        </p:spPr>
        <p:txBody>
          <a:bodyPr wrap="none">
            <a:spAutoFit/>
          </a:bodyPr>
          <a:lstStyle/>
          <a:p>
            <a:r>
              <a:rPr lang="it-IT" sz="2000" dirty="0"/>
              <a:t>Elevata richiesta di energia di attivazione </a:t>
            </a:r>
          </a:p>
        </p:txBody>
      </p:sp>
      <p:sp>
        <p:nvSpPr>
          <p:cNvPr id="11280" name="Text Box 16"/>
          <p:cNvSpPr txBox="1">
            <a:spLocks noChangeArrowheads="1"/>
          </p:cNvSpPr>
          <p:nvPr/>
        </p:nvSpPr>
        <p:spPr bwMode="auto">
          <a:xfrm>
            <a:off x="1043608" y="4581128"/>
            <a:ext cx="6665913" cy="1616075"/>
          </a:xfrm>
          <a:prstGeom prst="rect">
            <a:avLst/>
          </a:prstGeom>
          <a:noFill/>
          <a:ln w="9525">
            <a:noFill/>
            <a:miter lim="800000"/>
            <a:headEnd/>
            <a:tailEnd/>
          </a:ln>
          <a:effectLst/>
        </p:spPr>
        <p:txBody>
          <a:bodyPr wrap="none">
            <a:spAutoFit/>
          </a:bodyPr>
          <a:lstStyle/>
          <a:p>
            <a:r>
              <a:rPr lang="it-IT" sz="2000" dirty="0"/>
              <a:t>Operata da:</a:t>
            </a:r>
          </a:p>
          <a:p>
            <a:endParaRPr lang="it-IT" sz="2000" dirty="0"/>
          </a:p>
          <a:p>
            <a:pPr>
              <a:buFontTx/>
              <a:buChar char="•"/>
            </a:pPr>
            <a:r>
              <a:rPr lang="it-IT" sz="2000" dirty="0"/>
              <a:t> Fulmini (alta temperatura)</a:t>
            </a:r>
          </a:p>
          <a:p>
            <a:pPr>
              <a:buFontTx/>
              <a:buChar char="•"/>
            </a:pPr>
            <a:endParaRPr lang="it-IT" sz="2000" dirty="0"/>
          </a:p>
          <a:p>
            <a:pPr>
              <a:buFontTx/>
              <a:buChar char="•"/>
            </a:pPr>
            <a:r>
              <a:rPr lang="it-IT" sz="2000" dirty="0"/>
              <a:t> Micro-organismi (energia da ossidazione dei carboidrati)</a:t>
            </a:r>
          </a:p>
        </p:txBody>
      </p:sp>
      <p:sp>
        <p:nvSpPr>
          <p:cNvPr id="11281" name="Rectangle 17"/>
          <p:cNvSpPr>
            <a:spLocks noChangeArrowheads="1"/>
          </p:cNvSpPr>
          <p:nvPr/>
        </p:nvSpPr>
        <p:spPr bwMode="auto">
          <a:xfrm>
            <a:off x="609600" y="917575"/>
            <a:ext cx="3160713" cy="457200"/>
          </a:xfrm>
          <a:prstGeom prst="rect">
            <a:avLst/>
          </a:prstGeom>
          <a:noFill/>
          <a:ln w="9525">
            <a:noFill/>
            <a:miter lim="800000"/>
            <a:headEnd/>
            <a:tailEnd/>
          </a:ln>
          <a:effectLst/>
        </p:spPr>
        <p:txBody>
          <a:bodyPr wrap="none">
            <a:spAutoFit/>
          </a:bodyPr>
          <a:lstStyle/>
          <a:p>
            <a:r>
              <a:rPr lang="it-IT" sz="2400" b="1" dirty="0">
                <a:solidFill>
                  <a:srgbClr val="FF0000"/>
                </a:solidFill>
              </a:rPr>
              <a:t>Fissazione biologica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strips(downLeft)">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5"/>
                                        </p:tgtEl>
                                        <p:attrNameLst>
                                          <p:attrName>style.visibility</p:attrName>
                                        </p:attrNameLst>
                                      </p:cBhvr>
                                      <p:to>
                                        <p:strVal val="visible"/>
                                      </p:to>
                                    </p:set>
                                    <p:animEffect transition="in" filter="blinds(horizontal)">
                                      <p:cBhvr>
                                        <p:cTn id="12" dur="500"/>
                                        <p:tgtEl>
                                          <p:spTgt spid="1127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276"/>
                                        </p:tgtEl>
                                        <p:attrNameLst>
                                          <p:attrName>style.visibility</p:attrName>
                                        </p:attrNameLst>
                                      </p:cBhvr>
                                      <p:to>
                                        <p:strVal val="visible"/>
                                      </p:to>
                                    </p:set>
                                    <p:animEffect transition="in" filter="blinds(horizontal)">
                                      <p:cBhvr>
                                        <p:cTn id="15" dur="500"/>
                                        <p:tgtEl>
                                          <p:spTgt spid="1127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277"/>
                                        </p:tgtEl>
                                        <p:attrNameLst>
                                          <p:attrName>style.visibility</p:attrName>
                                        </p:attrNameLst>
                                      </p:cBhvr>
                                      <p:to>
                                        <p:strVal val="visible"/>
                                      </p:to>
                                    </p:set>
                                    <p:anim calcmode="lin" valueType="num">
                                      <p:cBhvr additive="base">
                                        <p:cTn id="20" dur="500" fill="hold"/>
                                        <p:tgtEl>
                                          <p:spTgt spid="11277"/>
                                        </p:tgtEl>
                                        <p:attrNameLst>
                                          <p:attrName>ppt_x</p:attrName>
                                        </p:attrNameLst>
                                      </p:cBhvr>
                                      <p:tavLst>
                                        <p:tav tm="0">
                                          <p:val>
                                            <p:strVal val="#ppt_x"/>
                                          </p:val>
                                        </p:tav>
                                        <p:tav tm="100000">
                                          <p:val>
                                            <p:strVal val="#ppt_x"/>
                                          </p:val>
                                        </p:tav>
                                      </p:tavLst>
                                    </p:anim>
                                    <p:anim calcmode="lin" valueType="num">
                                      <p:cBhvr additive="base">
                                        <p:cTn id="21"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279"/>
                                        </p:tgtEl>
                                        <p:attrNameLst>
                                          <p:attrName>style.visibility</p:attrName>
                                        </p:attrNameLst>
                                      </p:cBhvr>
                                      <p:to>
                                        <p:strVal val="visible"/>
                                      </p:to>
                                    </p:set>
                                    <p:anim calcmode="lin" valueType="num">
                                      <p:cBhvr additive="base">
                                        <p:cTn id="26" dur="500" fill="hold"/>
                                        <p:tgtEl>
                                          <p:spTgt spid="11279"/>
                                        </p:tgtEl>
                                        <p:attrNameLst>
                                          <p:attrName>ppt_x</p:attrName>
                                        </p:attrNameLst>
                                      </p:cBhvr>
                                      <p:tavLst>
                                        <p:tav tm="0">
                                          <p:val>
                                            <p:strVal val="#ppt_x"/>
                                          </p:val>
                                        </p:tav>
                                        <p:tav tm="100000">
                                          <p:val>
                                            <p:strVal val="#ppt_x"/>
                                          </p:val>
                                        </p:tav>
                                      </p:tavLst>
                                    </p:anim>
                                    <p:anim calcmode="lin" valueType="num">
                                      <p:cBhvr additive="base">
                                        <p:cTn id="27"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280"/>
                                        </p:tgtEl>
                                        <p:attrNameLst>
                                          <p:attrName>style.visibility</p:attrName>
                                        </p:attrNameLst>
                                      </p:cBhvr>
                                      <p:to>
                                        <p:strVal val="visible"/>
                                      </p:to>
                                    </p:set>
                                    <p:anim calcmode="lin" valueType="num">
                                      <p:cBhvr additive="base">
                                        <p:cTn id="32" dur="500" fill="hold"/>
                                        <p:tgtEl>
                                          <p:spTgt spid="11280"/>
                                        </p:tgtEl>
                                        <p:attrNameLst>
                                          <p:attrName>ppt_x</p:attrName>
                                        </p:attrNameLst>
                                      </p:cBhvr>
                                      <p:tavLst>
                                        <p:tav tm="0">
                                          <p:val>
                                            <p:strVal val="#ppt_x"/>
                                          </p:val>
                                        </p:tav>
                                        <p:tav tm="100000">
                                          <p:val>
                                            <p:strVal val="#ppt_x"/>
                                          </p:val>
                                        </p:tav>
                                      </p:tavLst>
                                    </p:anim>
                                    <p:anim calcmode="lin" valueType="num">
                                      <p:cBhvr additive="base">
                                        <p:cTn id="33"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5" grpId="0"/>
      <p:bldP spid="11276" grpId="0" animBg="1"/>
      <p:bldP spid="11277" grpId="0"/>
      <p:bldP spid="11279" grpId="0"/>
      <p:bldP spid="112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212807" y="228600"/>
            <a:ext cx="33590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dirty="0">
                <a:solidFill>
                  <a:schemeClr val="accent6">
                    <a:lumMod val="50000"/>
                  </a:schemeClr>
                </a:solidFill>
                <a:latin typeface="+mj-lt"/>
              </a:rPr>
              <a:t>CICLO DELL’AZOTO</a:t>
            </a:r>
          </a:p>
        </p:txBody>
      </p:sp>
      <p:sp>
        <p:nvSpPr>
          <p:cNvPr id="12292" name="Rectangle 4"/>
          <p:cNvSpPr>
            <a:spLocks noChangeArrowheads="1"/>
          </p:cNvSpPr>
          <p:nvPr/>
        </p:nvSpPr>
        <p:spPr bwMode="auto">
          <a:xfrm>
            <a:off x="609600" y="855663"/>
            <a:ext cx="3160713" cy="457200"/>
          </a:xfrm>
          <a:prstGeom prst="rect">
            <a:avLst/>
          </a:prstGeom>
          <a:noFill/>
          <a:ln w="9525">
            <a:noFill/>
            <a:miter lim="800000"/>
            <a:headEnd/>
            <a:tailEnd/>
          </a:ln>
          <a:effectLst/>
        </p:spPr>
        <p:txBody>
          <a:bodyPr wrap="none">
            <a:spAutoFit/>
          </a:bodyPr>
          <a:lstStyle/>
          <a:p>
            <a:r>
              <a:rPr lang="it-IT" sz="2400" b="1" dirty="0">
                <a:solidFill>
                  <a:srgbClr val="FF0000"/>
                </a:solidFill>
              </a:rPr>
              <a:t>Fissazione biologica</a:t>
            </a:r>
          </a:p>
        </p:txBody>
      </p:sp>
      <p:sp>
        <p:nvSpPr>
          <p:cNvPr id="12294" name="Rectangle 6"/>
          <p:cNvSpPr>
            <a:spLocks noChangeArrowheads="1"/>
          </p:cNvSpPr>
          <p:nvPr/>
        </p:nvSpPr>
        <p:spPr bwMode="auto">
          <a:xfrm>
            <a:off x="685800" y="1706563"/>
            <a:ext cx="6248400" cy="1006475"/>
          </a:xfrm>
          <a:prstGeom prst="rect">
            <a:avLst/>
          </a:prstGeom>
          <a:noFill/>
          <a:ln w="9525">
            <a:noFill/>
            <a:miter lim="800000"/>
            <a:headEnd/>
            <a:tailEnd/>
          </a:ln>
          <a:effectLst/>
        </p:spPr>
        <p:txBody>
          <a:bodyPr anchor="ctr">
            <a:spAutoFit/>
          </a:bodyPr>
          <a:lstStyle/>
          <a:p>
            <a:pPr algn="just"/>
            <a:r>
              <a:rPr lang="it-IT" sz="2000"/>
              <a:t>L’abilità di fissare l’azoto atmosferico è caratteristica di </a:t>
            </a:r>
            <a:r>
              <a:rPr lang="it-IT" sz="2000" b="1">
                <a:solidFill>
                  <a:schemeClr val="accent2"/>
                </a:solidFill>
              </a:rPr>
              <a:t>micro-organismi liberi</a:t>
            </a:r>
            <a:r>
              <a:rPr lang="it-IT" sz="2000"/>
              <a:t> nel terreno o in acqua e da altri che vivono </a:t>
            </a:r>
            <a:r>
              <a:rPr lang="it-IT" sz="2000" b="1">
                <a:solidFill>
                  <a:srgbClr val="009900"/>
                </a:solidFill>
              </a:rPr>
              <a:t>in simbiosi con le piante superiori</a:t>
            </a:r>
            <a:r>
              <a:rPr lang="it-IT" sz="2000" b="1"/>
              <a:t>.</a:t>
            </a:r>
          </a:p>
        </p:txBody>
      </p:sp>
      <p:sp>
        <p:nvSpPr>
          <p:cNvPr id="12295" name="Rectangle 7"/>
          <p:cNvSpPr>
            <a:spLocks noChangeArrowheads="1"/>
          </p:cNvSpPr>
          <p:nvPr/>
        </p:nvSpPr>
        <p:spPr bwMode="auto">
          <a:xfrm>
            <a:off x="899591" y="2819400"/>
            <a:ext cx="2448273" cy="1006475"/>
          </a:xfrm>
          <a:prstGeom prst="rect">
            <a:avLst/>
          </a:prstGeom>
          <a:noFill/>
          <a:ln w="9525">
            <a:noFill/>
            <a:miter lim="800000"/>
            <a:headEnd/>
            <a:tailEnd/>
          </a:ln>
          <a:effectLst/>
        </p:spPr>
        <p:txBody>
          <a:bodyPr wrap="square" anchor="ctr">
            <a:spAutoFit/>
          </a:bodyPr>
          <a:lstStyle/>
          <a:p>
            <a:r>
              <a:rPr lang="it-IT" sz="2000" b="1" i="1" dirty="0" err="1">
                <a:solidFill>
                  <a:schemeClr val="accent2"/>
                </a:solidFill>
              </a:rPr>
              <a:t>Azotobacter</a:t>
            </a:r>
            <a:endParaRPr lang="it-IT" sz="2000" b="1" dirty="0">
              <a:solidFill>
                <a:schemeClr val="accent2"/>
              </a:solidFill>
            </a:endParaRPr>
          </a:p>
          <a:p>
            <a:r>
              <a:rPr lang="it-IT" sz="2000" b="1" i="1" dirty="0" err="1">
                <a:solidFill>
                  <a:schemeClr val="accent2"/>
                </a:solidFill>
              </a:rPr>
              <a:t>Clostridium</a:t>
            </a:r>
            <a:endParaRPr lang="it-IT" sz="2000" b="1" dirty="0">
              <a:solidFill>
                <a:schemeClr val="accent2"/>
              </a:solidFill>
            </a:endParaRPr>
          </a:p>
          <a:p>
            <a:r>
              <a:rPr lang="it-IT" sz="2000" b="1" i="1" dirty="0" err="1">
                <a:solidFill>
                  <a:schemeClr val="accent2"/>
                </a:solidFill>
              </a:rPr>
              <a:t>Cyanobacteria</a:t>
            </a:r>
            <a:r>
              <a:rPr lang="it-IT" i="1" dirty="0"/>
              <a:t> </a:t>
            </a:r>
          </a:p>
        </p:txBody>
      </p:sp>
      <p:sp>
        <p:nvSpPr>
          <p:cNvPr id="12296" name="Text Box 8"/>
          <p:cNvSpPr txBox="1">
            <a:spLocks noChangeArrowheads="1"/>
          </p:cNvSpPr>
          <p:nvPr/>
        </p:nvSpPr>
        <p:spPr bwMode="auto">
          <a:xfrm>
            <a:off x="762000" y="4038600"/>
            <a:ext cx="7712075" cy="701675"/>
          </a:xfrm>
          <a:prstGeom prst="rect">
            <a:avLst/>
          </a:prstGeom>
          <a:noFill/>
          <a:ln w="9525">
            <a:noFill/>
            <a:miter lim="800000"/>
            <a:headEnd/>
            <a:tailEnd/>
          </a:ln>
          <a:effectLst/>
        </p:spPr>
        <p:txBody>
          <a:bodyPr>
            <a:spAutoFit/>
          </a:bodyPr>
          <a:lstStyle/>
          <a:p>
            <a:r>
              <a:rPr lang="it-IT" sz="2000" dirty="0"/>
              <a:t>Simbiosi</a:t>
            </a:r>
            <a:r>
              <a:rPr lang="it-IT" sz="2000" i="1" dirty="0"/>
              <a:t> </a:t>
            </a:r>
            <a:r>
              <a:rPr lang="it-IT" sz="2000" b="1" i="1" dirty="0">
                <a:solidFill>
                  <a:srgbClr val="009900"/>
                </a:solidFill>
              </a:rPr>
              <a:t>Rhizobium</a:t>
            </a:r>
            <a:r>
              <a:rPr lang="it-IT" sz="2000" dirty="0"/>
              <a:t> e</a:t>
            </a:r>
            <a:r>
              <a:rPr lang="it-IT" sz="2000" dirty="0">
                <a:solidFill>
                  <a:srgbClr val="009900"/>
                </a:solidFill>
              </a:rPr>
              <a:t> </a:t>
            </a:r>
            <a:r>
              <a:rPr lang="it-IT" sz="2000" b="1" dirty="0">
                <a:solidFill>
                  <a:srgbClr val="009900"/>
                </a:solidFill>
              </a:rPr>
              <a:t>Leguminose </a:t>
            </a:r>
            <a:r>
              <a:rPr lang="it-IT" sz="2000" b="1" dirty="0"/>
              <a:t>(noduli radicali e sistema enzimatico </a:t>
            </a:r>
            <a:r>
              <a:rPr lang="it-IT" sz="2000" b="1" dirty="0" err="1"/>
              <a:t>nitrogenasi</a:t>
            </a:r>
            <a:r>
              <a:rPr lang="it-IT" sz="2000" b="1" dirty="0"/>
              <a:t> come catalizzatore)</a:t>
            </a:r>
            <a:r>
              <a:rPr lang="it-IT" sz="2000" b="1" dirty="0">
                <a:solidFill>
                  <a:srgbClr val="009900"/>
                </a:solidFill>
              </a:rPr>
              <a:t> </a:t>
            </a:r>
            <a:r>
              <a:rPr lang="it-IT" sz="2000" dirty="0"/>
              <a:t>  </a:t>
            </a:r>
          </a:p>
        </p:txBody>
      </p:sp>
      <p:sp>
        <p:nvSpPr>
          <p:cNvPr id="12297" name="Line 9"/>
          <p:cNvSpPr>
            <a:spLocks noChangeShapeType="1"/>
          </p:cNvSpPr>
          <p:nvPr/>
        </p:nvSpPr>
        <p:spPr bwMode="auto">
          <a:xfrm>
            <a:off x="3429000" y="4800600"/>
            <a:ext cx="0" cy="457200"/>
          </a:xfrm>
          <a:prstGeom prst="line">
            <a:avLst/>
          </a:prstGeom>
          <a:ln>
            <a:solidFill>
              <a:schemeClr val="tx1"/>
            </a:solidFill>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it-IT"/>
          </a:p>
        </p:txBody>
      </p:sp>
      <p:sp>
        <p:nvSpPr>
          <p:cNvPr id="12298" name="Text Box 10"/>
          <p:cNvSpPr txBox="1">
            <a:spLocks noChangeArrowheads="1"/>
          </p:cNvSpPr>
          <p:nvPr/>
        </p:nvSpPr>
        <p:spPr bwMode="auto">
          <a:xfrm>
            <a:off x="395536" y="5517232"/>
            <a:ext cx="8424936" cy="523220"/>
          </a:xfrm>
          <a:prstGeom prst="rect">
            <a:avLst/>
          </a:prstGeom>
          <a:noFill/>
          <a:ln w="9525">
            <a:noFill/>
            <a:miter lim="800000"/>
            <a:headEnd/>
            <a:tailEnd/>
          </a:ln>
          <a:effectLst/>
        </p:spPr>
        <p:txBody>
          <a:bodyPr wrap="square">
            <a:spAutoFit/>
          </a:bodyPr>
          <a:lstStyle/>
          <a:p>
            <a:r>
              <a:rPr lang="it-IT" sz="2800" b="1" dirty="0">
                <a:latin typeface="Batik Regular" pitchFamily="2" charset="0"/>
              </a:rPr>
              <a:t>Grande importanza dal punto di vista agronomico (da 50 fino a 200 kg N /ha) </a:t>
            </a:r>
          </a:p>
        </p:txBody>
      </p:sp>
      <p:sp>
        <p:nvSpPr>
          <p:cNvPr id="12299" name="Rectangle 11"/>
          <p:cNvSpPr>
            <a:spLocks noChangeArrowheads="1"/>
          </p:cNvSpPr>
          <p:nvPr/>
        </p:nvSpPr>
        <p:spPr bwMode="auto">
          <a:xfrm>
            <a:off x="395536" y="5445224"/>
            <a:ext cx="8424936" cy="504056"/>
          </a:xfrm>
          <a:prstGeom prst="rect">
            <a:avLst/>
          </a:prstGeom>
          <a:noFill/>
          <a:ln w="15875">
            <a:solidFill>
              <a:srgbClr val="009900"/>
            </a:solid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5"/>
                                        </p:tgtEl>
                                        <p:attrNameLst>
                                          <p:attrName>style.visibility</p:attrName>
                                        </p:attrNameLst>
                                      </p:cBhvr>
                                      <p:to>
                                        <p:strVal val="visible"/>
                                      </p:to>
                                    </p:set>
                                    <p:anim calcmode="lin" valueType="num">
                                      <p:cBhvr additive="base">
                                        <p:cTn id="11" dur="500" fill="hold"/>
                                        <p:tgtEl>
                                          <p:spTgt spid="12295"/>
                                        </p:tgtEl>
                                        <p:attrNameLst>
                                          <p:attrName>ppt_x</p:attrName>
                                        </p:attrNameLst>
                                      </p:cBhvr>
                                      <p:tavLst>
                                        <p:tav tm="0">
                                          <p:val>
                                            <p:strVal val="#ppt_x"/>
                                          </p:val>
                                        </p:tav>
                                        <p:tav tm="100000">
                                          <p:val>
                                            <p:strVal val="#ppt_x"/>
                                          </p:val>
                                        </p:tav>
                                      </p:tavLst>
                                    </p:anim>
                                    <p:anim calcmode="lin" valueType="num">
                                      <p:cBhvr additive="base">
                                        <p:cTn id="12" dur="500" fill="hold"/>
                                        <p:tgtEl>
                                          <p:spTgt spid="1229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96"/>
                                        </p:tgtEl>
                                        <p:attrNameLst>
                                          <p:attrName>style.visibility</p:attrName>
                                        </p:attrNameLst>
                                      </p:cBhvr>
                                      <p:to>
                                        <p:strVal val="visible"/>
                                      </p:to>
                                    </p:set>
                                    <p:anim calcmode="lin" valueType="num">
                                      <p:cBhvr additive="base">
                                        <p:cTn id="15" dur="500" fill="hold"/>
                                        <p:tgtEl>
                                          <p:spTgt spid="12296"/>
                                        </p:tgtEl>
                                        <p:attrNameLst>
                                          <p:attrName>ppt_x</p:attrName>
                                        </p:attrNameLst>
                                      </p:cBhvr>
                                      <p:tavLst>
                                        <p:tav tm="0">
                                          <p:val>
                                            <p:strVal val="#ppt_x"/>
                                          </p:val>
                                        </p:tav>
                                        <p:tav tm="100000">
                                          <p:val>
                                            <p:strVal val="#ppt_x"/>
                                          </p:val>
                                        </p:tav>
                                      </p:tavLst>
                                    </p:anim>
                                    <p:anim calcmode="lin" valueType="num">
                                      <p:cBhvr additive="base">
                                        <p:cTn id="16"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2297"/>
                                        </p:tgtEl>
                                        <p:attrNameLst>
                                          <p:attrName>style.visibility</p:attrName>
                                        </p:attrNameLst>
                                      </p:cBhvr>
                                      <p:to>
                                        <p:strVal val="visible"/>
                                      </p:to>
                                    </p:set>
                                    <p:animEffect transition="in" filter="strips(downLeft)">
                                      <p:cBhvr>
                                        <p:cTn id="21" dur="500"/>
                                        <p:tgtEl>
                                          <p:spTgt spid="12297"/>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2299"/>
                                        </p:tgtEl>
                                        <p:attrNameLst>
                                          <p:attrName>style.visibility</p:attrName>
                                        </p:attrNameLst>
                                      </p:cBhvr>
                                      <p:to>
                                        <p:strVal val="visible"/>
                                      </p:to>
                                    </p:set>
                                    <p:animEffect transition="in" filter="strips(downLeft)">
                                      <p:cBhvr>
                                        <p:cTn id="24" dur="500"/>
                                        <p:tgtEl>
                                          <p:spTgt spid="12299"/>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strips(downLeft)">
                                      <p:cBhvr>
                                        <p:cTn id="27"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6" grpId="0"/>
      <p:bldP spid="12297" grpId="0" animBg="1"/>
      <p:bldP spid="12298" grpId="0"/>
      <p:bldP spid="122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84245" y="228600"/>
            <a:ext cx="33590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a:solidFill>
                  <a:schemeClr val="accent6">
                    <a:lumMod val="50000"/>
                  </a:schemeClr>
                </a:solidFill>
                <a:latin typeface="+mj-lt"/>
              </a:rPr>
              <a:t>CICLO DELL’AZOTO</a:t>
            </a:r>
          </a:p>
        </p:txBody>
      </p:sp>
      <p:sp>
        <p:nvSpPr>
          <p:cNvPr id="13316" name="Rectangle 4"/>
          <p:cNvSpPr>
            <a:spLocks noChangeArrowheads="1"/>
          </p:cNvSpPr>
          <p:nvPr/>
        </p:nvSpPr>
        <p:spPr bwMode="auto">
          <a:xfrm>
            <a:off x="609600" y="928688"/>
            <a:ext cx="184150" cy="366712"/>
          </a:xfrm>
          <a:prstGeom prst="rect">
            <a:avLst/>
          </a:prstGeom>
          <a:noFill/>
          <a:ln w="9525">
            <a:noFill/>
            <a:miter lim="800000"/>
            <a:headEnd/>
            <a:tailEnd/>
          </a:ln>
          <a:effectLst/>
        </p:spPr>
        <p:txBody>
          <a:bodyPr wrap="none">
            <a:spAutoFit/>
          </a:bodyPr>
          <a:lstStyle/>
          <a:p>
            <a:endParaRPr lang="it-IT" b="1"/>
          </a:p>
        </p:txBody>
      </p:sp>
      <p:sp>
        <p:nvSpPr>
          <p:cNvPr id="13317" name="Rectangle 5"/>
          <p:cNvSpPr>
            <a:spLocks noChangeArrowheads="1"/>
          </p:cNvSpPr>
          <p:nvPr/>
        </p:nvSpPr>
        <p:spPr bwMode="auto">
          <a:xfrm>
            <a:off x="609600" y="855663"/>
            <a:ext cx="5429250" cy="457200"/>
          </a:xfrm>
          <a:prstGeom prst="rect">
            <a:avLst/>
          </a:prstGeom>
          <a:noFill/>
          <a:ln w="9525">
            <a:noFill/>
            <a:miter lim="800000"/>
            <a:headEnd/>
            <a:tailEnd/>
          </a:ln>
          <a:effectLst/>
        </p:spPr>
        <p:txBody>
          <a:bodyPr wrap="none">
            <a:spAutoFit/>
          </a:bodyPr>
          <a:lstStyle/>
          <a:p>
            <a:r>
              <a:rPr lang="it-IT" sz="2400" b="1" dirty="0">
                <a:solidFill>
                  <a:srgbClr val="FF0000"/>
                </a:solidFill>
              </a:rPr>
              <a:t>Mineralizzazione e immobilizzazione</a:t>
            </a:r>
          </a:p>
        </p:txBody>
      </p:sp>
      <p:grpSp>
        <p:nvGrpSpPr>
          <p:cNvPr id="2" name="Group 15"/>
          <p:cNvGrpSpPr>
            <a:grpSpLocks/>
          </p:cNvGrpSpPr>
          <p:nvPr/>
        </p:nvGrpSpPr>
        <p:grpSpPr bwMode="auto">
          <a:xfrm>
            <a:off x="1143000" y="2055813"/>
            <a:ext cx="4111625" cy="400050"/>
            <a:chOff x="720" y="1295"/>
            <a:chExt cx="2590" cy="252"/>
          </a:xfrm>
        </p:grpSpPr>
        <p:sp>
          <p:nvSpPr>
            <p:cNvPr id="13319" name="Rectangle 7"/>
            <p:cNvSpPr>
              <a:spLocks noChangeArrowheads="1"/>
            </p:cNvSpPr>
            <p:nvPr/>
          </p:nvSpPr>
          <p:spPr bwMode="auto">
            <a:xfrm>
              <a:off x="720" y="1295"/>
              <a:ext cx="2590" cy="252"/>
            </a:xfrm>
            <a:prstGeom prst="rect">
              <a:avLst/>
            </a:prstGeom>
            <a:noFill/>
            <a:ln w="9525">
              <a:noFill/>
              <a:miter lim="800000"/>
              <a:headEnd/>
              <a:tailEnd/>
            </a:ln>
            <a:effectLst/>
          </p:spPr>
          <p:txBody>
            <a:bodyPr wrap="none" anchor="ctr">
              <a:spAutoFit/>
            </a:bodyPr>
            <a:lstStyle/>
            <a:p>
              <a:r>
                <a:rPr lang="it-IT" sz="2000" dirty="0">
                  <a:solidFill>
                    <a:srgbClr val="009900"/>
                  </a:solidFill>
                </a:rPr>
                <a:t>N organico                  NH</a:t>
              </a:r>
              <a:r>
                <a:rPr lang="it-IT" sz="2000" baseline="-25000" dirty="0">
                  <a:solidFill>
                    <a:srgbClr val="009900"/>
                  </a:solidFill>
                </a:rPr>
                <a:t>4</a:t>
              </a:r>
              <a:r>
                <a:rPr lang="it-IT" sz="2000" baseline="30000" dirty="0">
                  <a:solidFill>
                    <a:srgbClr val="009900"/>
                  </a:solidFill>
                </a:rPr>
                <a:t>+ </a:t>
              </a:r>
              <a:r>
                <a:rPr lang="it-IT" sz="2000" dirty="0">
                  <a:solidFill>
                    <a:srgbClr val="009900"/>
                  </a:solidFill>
                </a:rPr>
                <a:t>(</a:t>
              </a:r>
              <a:r>
                <a:rPr lang="it-IT" b="1" dirty="0">
                  <a:solidFill>
                    <a:srgbClr val="009900"/>
                  </a:solidFill>
                </a:rPr>
                <a:t>NO</a:t>
              </a:r>
              <a:r>
                <a:rPr lang="it-IT" b="1" baseline="-25000" dirty="0">
                  <a:solidFill>
                    <a:srgbClr val="009900"/>
                  </a:solidFill>
                </a:rPr>
                <a:t>3</a:t>
              </a:r>
              <a:r>
                <a:rPr lang="it-IT" b="1" baseline="30000" dirty="0">
                  <a:solidFill>
                    <a:srgbClr val="009900"/>
                  </a:solidFill>
                </a:rPr>
                <a:t>-</a:t>
              </a:r>
              <a:r>
                <a:rPr lang="it-IT" sz="2000" baseline="30000" dirty="0">
                  <a:solidFill>
                    <a:srgbClr val="009900"/>
                  </a:solidFill>
                </a:rPr>
                <a:t> </a:t>
              </a:r>
              <a:r>
                <a:rPr lang="it-IT" sz="2000" dirty="0">
                  <a:solidFill>
                    <a:srgbClr val="009900"/>
                  </a:solidFill>
                </a:rPr>
                <a:t>)</a:t>
              </a:r>
            </a:p>
          </p:txBody>
        </p:sp>
        <p:sp>
          <p:nvSpPr>
            <p:cNvPr id="13320" name="Line 8"/>
            <p:cNvSpPr>
              <a:spLocks noChangeShapeType="1"/>
            </p:cNvSpPr>
            <p:nvPr/>
          </p:nvSpPr>
          <p:spPr bwMode="auto">
            <a:xfrm>
              <a:off x="1680" y="1392"/>
              <a:ext cx="432" cy="0"/>
            </a:xfrm>
            <a:prstGeom prst="line">
              <a:avLst/>
            </a:prstGeom>
            <a:noFill/>
            <a:ln w="9525">
              <a:solidFill>
                <a:schemeClr val="tx1"/>
              </a:solidFill>
              <a:round/>
              <a:headEnd/>
              <a:tailEnd type="triangle" w="med" len="med"/>
            </a:ln>
            <a:effectLst/>
          </p:spPr>
          <p:txBody>
            <a:bodyPr/>
            <a:lstStyle/>
            <a:p>
              <a:endParaRPr lang="it-IT"/>
            </a:p>
          </p:txBody>
        </p:sp>
        <p:sp>
          <p:nvSpPr>
            <p:cNvPr id="13321" name="Line 9"/>
            <p:cNvSpPr>
              <a:spLocks noChangeShapeType="1"/>
            </p:cNvSpPr>
            <p:nvPr/>
          </p:nvSpPr>
          <p:spPr bwMode="auto">
            <a:xfrm flipH="1">
              <a:off x="1680" y="1488"/>
              <a:ext cx="432" cy="0"/>
            </a:xfrm>
            <a:prstGeom prst="line">
              <a:avLst/>
            </a:prstGeom>
            <a:noFill/>
            <a:ln w="9525">
              <a:solidFill>
                <a:schemeClr val="tx1"/>
              </a:solidFill>
              <a:round/>
              <a:headEnd/>
              <a:tailEnd type="triangle" w="med" len="med"/>
            </a:ln>
            <a:effectLst/>
          </p:spPr>
          <p:txBody>
            <a:bodyPr/>
            <a:lstStyle/>
            <a:p>
              <a:endParaRPr lang="it-IT"/>
            </a:p>
          </p:txBody>
        </p:sp>
      </p:grpSp>
      <p:sp>
        <p:nvSpPr>
          <p:cNvPr id="13322" name="Text Box 10"/>
          <p:cNvSpPr txBox="1">
            <a:spLocks noChangeArrowheads="1"/>
          </p:cNvSpPr>
          <p:nvPr/>
        </p:nvSpPr>
        <p:spPr bwMode="auto">
          <a:xfrm>
            <a:off x="5257800" y="1772816"/>
            <a:ext cx="3886200" cy="1006475"/>
          </a:xfrm>
          <a:prstGeom prst="rect">
            <a:avLst/>
          </a:prstGeom>
          <a:noFill/>
          <a:ln w="9525">
            <a:noFill/>
            <a:miter lim="800000"/>
            <a:headEnd/>
            <a:tailEnd/>
          </a:ln>
          <a:effectLst/>
        </p:spPr>
        <p:txBody>
          <a:bodyPr>
            <a:spAutoFit/>
          </a:bodyPr>
          <a:lstStyle/>
          <a:p>
            <a:r>
              <a:rPr lang="it-IT" sz="2000" dirty="0"/>
              <a:t>Viene regolata la concentrazione di azoto in forma organica e minerale presente nel terreno</a:t>
            </a:r>
          </a:p>
        </p:txBody>
      </p:sp>
      <p:grpSp>
        <p:nvGrpSpPr>
          <p:cNvPr id="3" name="Group 16"/>
          <p:cNvGrpSpPr>
            <a:grpSpLocks/>
          </p:cNvGrpSpPr>
          <p:nvPr/>
        </p:nvGrpSpPr>
        <p:grpSpPr bwMode="auto">
          <a:xfrm>
            <a:off x="730250" y="2787650"/>
            <a:ext cx="6650038" cy="717550"/>
            <a:chOff x="460" y="1756"/>
            <a:chExt cx="4189" cy="452"/>
          </a:xfrm>
        </p:grpSpPr>
        <p:sp>
          <p:nvSpPr>
            <p:cNvPr id="13323" name="Text Box 11"/>
            <p:cNvSpPr txBox="1">
              <a:spLocks noChangeArrowheads="1"/>
            </p:cNvSpPr>
            <p:nvPr/>
          </p:nvSpPr>
          <p:spPr bwMode="auto">
            <a:xfrm>
              <a:off x="460" y="1756"/>
              <a:ext cx="4189" cy="446"/>
            </a:xfrm>
            <a:prstGeom prst="rect">
              <a:avLst/>
            </a:prstGeom>
            <a:noFill/>
            <a:ln w="9525">
              <a:noFill/>
              <a:miter lim="800000"/>
              <a:headEnd/>
              <a:tailEnd/>
            </a:ln>
            <a:effectLst/>
          </p:spPr>
          <p:txBody>
            <a:bodyPr wrap="square">
              <a:spAutoFit/>
            </a:bodyPr>
            <a:lstStyle/>
            <a:p>
              <a:pPr algn="ctr"/>
              <a:r>
                <a:rPr lang="it-IT" b="1" dirty="0"/>
                <a:t>MIT </a:t>
              </a:r>
            </a:p>
            <a:p>
              <a:r>
                <a:rPr lang="it-IT" b="1" dirty="0"/>
                <a:t>(</a:t>
              </a:r>
              <a:r>
                <a:rPr lang="it-IT" b="1" dirty="0" err="1"/>
                <a:t>mineralization</a:t>
              </a:r>
              <a:r>
                <a:rPr lang="it-IT" b="1" dirty="0"/>
                <a:t> – </a:t>
              </a:r>
              <a:r>
                <a:rPr lang="it-IT" b="1" dirty="0" err="1" smtClean="0"/>
                <a:t>immobilization</a:t>
              </a:r>
              <a:r>
                <a:rPr lang="it-IT" b="1" dirty="0" smtClean="0"/>
                <a:t> turnover)</a:t>
              </a:r>
              <a:endParaRPr lang="it-IT" b="1" dirty="0"/>
            </a:p>
          </p:txBody>
        </p:sp>
        <p:sp>
          <p:nvSpPr>
            <p:cNvPr id="13324" name="Rectangle 12"/>
            <p:cNvSpPr>
              <a:spLocks noChangeArrowheads="1"/>
            </p:cNvSpPr>
            <p:nvPr/>
          </p:nvSpPr>
          <p:spPr bwMode="auto">
            <a:xfrm>
              <a:off x="480" y="1776"/>
              <a:ext cx="3715" cy="432"/>
            </a:xfrm>
            <a:prstGeom prst="rect">
              <a:avLst/>
            </a:prstGeom>
            <a:noFill/>
            <a:ln w="9525">
              <a:solidFill>
                <a:srgbClr val="009900"/>
              </a:solidFill>
              <a:miter lim="800000"/>
              <a:headEnd/>
              <a:tailEnd/>
            </a:ln>
            <a:effectLst/>
          </p:spPr>
          <p:txBody>
            <a:bodyPr wrap="none" anchor="ctr"/>
            <a:lstStyle/>
            <a:p>
              <a:endParaRPr lang="it-IT"/>
            </a:p>
          </p:txBody>
        </p:sp>
      </p:grpSp>
      <p:sp>
        <p:nvSpPr>
          <p:cNvPr id="13326" name="Text Box 14"/>
          <p:cNvSpPr txBox="1">
            <a:spLocks noChangeArrowheads="1"/>
          </p:cNvSpPr>
          <p:nvPr/>
        </p:nvSpPr>
        <p:spPr bwMode="auto">
          <a:xfrm>
            <a:off x="922338" y="3886200"/>
            <a:ext cx="4106862" cy="396875"/>
          </a:xfrm>
          <a:prstGeom prst="rect">
            <a:avLst/>
          </a:prstGeom>
          <a:noFill/>
          <a:ln w="9525">
            <a:noFill/>
            <a:miter lim="800000"/>
            <a:headEnd/>
            <a:tailEnd/>
          </a:ln>
          <a:effectLst/>
        </p:spPr>
        <p:txBody>
          <a:bodyPr wrap="none">
            <a:spAutoFit/>
          </a:bodyPr>
          <a:lstStyle/>
          <a:p>
            <a:r>
              <a:rPr lang="it-IT" sz="2000" dirty="0"/>
              <a:t>Fattori che influenzano il processo:</a:t>
            </a:r>
          </a:p>
        </p:txBody>
      </p:sp>
      <p:sp>
        <p:nvSpPr>
          <p:cNvPr id="13329" name="Rectangle 17"/>
          <p:cNvSpPr>
            <a:spLocks noChangeArrowheads="1"/>
          </p:cNvSpPr>
          <p:nvPr/>
        </p:nvSpPr>
        <p:spPr bwMode="auto">
          <a:xfrm>
            <a:off x="971600" y="4365104"/>
            <a:ext cx="5838825" cy="366713"/>
          </a:xfrm>
          <a:prstGeom prst="rect">
            <a:avLst/>
          </a:prstGeom>
          <a:noFill/>
          <a:ln w="9525">
            <a:noFill/>
            <a:miter lim="800000"/>
            <a:headEnd/>
            <a:tailEnd/>
          </a:ln>
          <a:effectLst/>
        </p:spPr>
        <p:txBody>
          <a:bodyPr wrap="none">
            <a:spAutoFit/>
          </a:bodyPr>
          <a:lstStyle/>
          <a:p>
            <a:pPr>
              <a:buFontTx/>
              <a:buChar char="•"/>
            </a:pPr>
            <a:r>
              <a:rPr lang="it-IT" dirty="0"/>
              <a:t> Rapporto C/N della sostanza organica (tipologia S.O.);</a:t>
            </a:r>
          </a:p>
        </p:txBody>
      </p:sp>
      <p:sp>
        <p:nvSpPr>
          <p:cNvPr id="13330" name="Rectangle 18"/>
          <p:cNvSpPr>
            <a:spLocks noChangeArrowheads="1"/>
          </p:cNvSpPr>
          <p:nvPr/>
        </p:nvSpPr>
        <p:spPr bwMode="auto">
          <a:xfrm>
            <a:off x="971600" y="4797152"/>
            <a:ext cx="1698625" cy="366713"/>
          </a:xfrm>
          <a:prstGeom prst="rect">
            <a:avLst/>
          </a:prstGeom>
          <a:noFill/>
          <a:ln w="9525">
            <a:noFill/>
            <a:miter lim="800000"/>
            <a:headEnd/>
            <a:tailEnd/>
          </a:ln>
          <a:effectLst/>
        </p:spPr>
        <p:txBody>
          <a:bodyPr wrap="none">
            <a:spAutoFit/>
          </a:bodyPr>
          <a:lstStyle/>
          <a:p>
            <a:pPr>
              <a:buFontTx/>
              <a:buChar char="•"/>
            </a:pPr>
            <a:r>
              <a:rPr lang="it-IT" dirty="0"/>
              <a:t> Temperatura;</a:t>
            </a:r>
          </a:p>
        </p:txBody>
      </p:sp>
      <p:sp>
        <p:nvSpPr>
          <p:cNvPr id="13331" name="Rectangle 19"/>
          <p:cNvSpPr>
            <a:spLocks noChangeArrowheads="1"/>
          </p:cNvSpPr>
          <p:nvPr/>
        </p:nvSpPr>
        <p:spPr bwMode="auto">
          <a:xfrm>
            <a:off x="971600" y="5229200"/>
            <a:ext cx="682625" cy="366713"/>
          </a:xfrm>
          <a:prstGeom prst="rect">
            <a:avLst/>
          </a:prstGeom>
          <a:noFill/>
          <a:ln w="9525">
            <a:noFill/>
            <a:miter lim="800000"/>
            <a:headEnd/>
            <a:tailEnd/>
          </a:ln>
          <a:effectLst/>
        </p:spPr>
        <p:txBody>
          <a:bodyPr wrap="none">
            <a:spAutoFit/>
          </a:bodyPr>
          <a:lstStyle/>
          <a:p>
            <a:pPr>
              <a:buFontTx/>
              <a:buChar char="•"/>
            </a:pPr>
            <a:r>
              <a:rPr lang="it-IT" dirty="0"/>
              <a:t> pH;</a:t>
            </a:r>
          </a:p>
        </p:txBody>
      </p:sp>
      <p:sp>
        <p:nvSpPr>
          <p:cNvPr id="13332" name="Rectangle 20"/>
          <p:cNvSpPr>
            <a:spLocks noChangeArrowheads="1"/>
          </p:cNvSpPr>
          <p:nvPr/>
        </p:nvSpPr>
        <p:spPr bwMode="auto">
          <a:xfrm>
            <a:off x="971600" y="5661248"/>
            <a:ext cx="1990725" cy="366712"/>
          </a:xfrm>
          <a:prstGeom prst="rect">
            <a:avLst/>
          </a:prstGeom>
          <a:noFill/>
          <a:ln w="9525" algn="ctr">
            <a:noFill/>
            <a:miter lim="800000"/>
            <a:headEnd/>
            <a:tailEnd/>
          </a:ln>
          <a:effectLst/>
        </p:spPr>
        <p:txBody>
          <a:bodyPr wrap="none">
            <a:spAutoFit/>
          </a:bodyPr>
          <a:lstStyle/>
          <a:p>
            <a:pPr>
              <a:buFontTx/>
              <a:buChar char="•"/>
            </a:pPr>
            <a:r>
              <a:rPr lang="it-IT" dirty="0"/>
              <a:t>Contenuto idrico.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22"/>
                                        </p:tgtEl>
                                        <p:attrNameLst>
                                          <p:attrName>style.visibility</p:attrName>
                                        </p:attrNameLst>
                                      </p:cBhvr>
                                      <p:to>
                                        <p:strVal val="visible"/>
                                      </p:to>
                                    </p:set>
                                    <p:animEffect transition="in" filter="box(in)">
                                      <p:cBhvr>
                                        <p:cTn id="13" dur="500"/>
                                        <p:tgtEl>
                                          <p:spTgt spid="1332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326"/>
                                        </p:tgtEl>
                                        <p:attrNameLst>
                                          <p:attrName>style.visibility</p:attrName>
                                        </p:attrNameLst>
                                      </p:cBhvr>
                                      <p:to>
                                        <p:strVal val="visible"/>
                                      </p:to>
                                    </p:set>
                                    <p:anim calcmode="lin" valueType="num">
                                      <p:cBhvr additive="base">
                                        <p:cTn id="23" dur="500" fill="hold"/>
                                        <p:tgtEl>
                                          <p:spTgt spid="13326"/>
                                        </p:tgtEl>
                                        <p:attrNameLst>
                                          <p:attrName>ppt_x</p:attrName>
                                        </p:attrNameLst>
                                      </p:cBhvr>
                                      <p:tavLst>
                                        <p:tav tm="0">
                                          <p:val>
                                            <p:strVal val="#ppt_x"/>
                                          </p:val>
                                        </p:tav>
                                        <p:tav tm="100000">
                                          <p:val>
                                            <p:strVal val="#ppt_x"/>
                                          </p:val>
                                        </p:tav>
                                      </p:tavLst>
                                    </p:anim>
                                    <p:anim calcmode="lin" valueType="num">
                                      <p:cBhvr additive="base">
                                        <p:cTn id="24"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3329"/>
                                        </p:tgtEl>
                                        <p:attrNameLst>
                                          <p:attrName>style.visibility</p:attrName>
                                        </p:attrNameLst>
                                      </p:cBhvr>
                                      <p:to>
                                        <p:strVal val="visible"/>
                                      </p:to>
                                    </p:set>
                                    <p:animEffect transition="in" filter="strips(downLeft)">
                                      <p:cBhvr>
                                        <p:cTn id="29" dur="500"/>
                                        <p:tgtEl>
                                          <p:spTgt spid="1332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3330"/>
                                        </p:tgtEl>
                                        <p:attrNameLst>
                                          <p:attrName>style.visibility</p:attrName>
                                        </p:attrNameLst>
                                      </p:cBhvr>
                                      <p:to>
                                        <p:strVal val="visible"/>
                                      </p:to>
                                    </p:set>
                                    <p:animEffect transition="in" filter="strips(downLeft)">
                                      <p:cBhvr>
                                        <p:cTn id="34" dur="500"/>
                                        <p:tgtEl>
                                          <p:spTgt spid="13330"/>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3331"/>
                                        </p:tgtEl>
                                        <p:attrNameLst>
                                          <p:attrName>style.visibility</p:attrName>
                                        </p:attrNameLst>
                                      </p:cBhvr>
                                      <p:to>
                                        <p:strVal val="visible"/>
                                      </p:to>
                                    </p:set>
                                    <p:animEffect transition="in" filter="strips(downLeft)">
                                      <p:cBhvr>
                                        <p:cTn id="39" dur="500"/>
                                        <p:tgtEl>
                                          <p:spTgt spid="1333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3332"/>
                                        </p:tgtEl>
                                        <p:attrNameLst>
                                          <p:attrName>style.visibility</p:attrName>
                                        </p:attrNameLst>
                                      </p:cBhvr>
                                      <p:to>
                                        <p:strVal val="visible"/>
                                      </p:to>
                                    </p:set>
                                    <p:animEffect transition="in" filter="strips(downLeft)">
                                      <p:cBhvr>
                                        <p:cTn id="44" dur="500"/>
                                        <p:tgtEl>
                                          <p:spTgt spid="13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6" grpId="0"/>
      <p:bldP spid="13329" grpId="0"/>
      <p:bldP spid="13330" grpId="0"/>
      <p:bldP spid="13331" grpId="0"/>
      <p:bldP spid="133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12807" y="228600"/>
            <a:ext cx="33590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sz="2800" b="1">
                <a:solidFill>
                  <a:schemeClr val="accent6">
                    <a:lumMod val="50000"/>
                  </a:schemeClr>
                </a:solidFill>
                <a:latin typeface="+mj-lt"/>
              </a:rPr>
              <a:t>CICLO DELL’AZOTO</a:t>
            </a:r>
          </a:p>
        </p:txBody>
      </p:sp>
      <p:sp>
        <p:nvSpPr>
          <p:cNvPr id="14340" name="Rectangle 4"/>
          <p:cNvSpPr>
            <a:spLocks noChangeArrowheads="1"/>
          </p:cNvSpPr>
          <p:nvPr/>
        </p:nvSpPr>
        <p:spPr bwMode="auto">
          <a:xfrm>
            <a:off x="609600" y="855663"/>
            <a:ext cx="4668838" cy="457200"/>
          </a:xfrm>
          <a:prstGeom prst="rect">
            <a:avLst/>
          </a:prstGeom>
          <a:noFill/>
          <a:ln w="9525">
            <a:noFill/>
            <a:miter lim="800000"/>
            <a:headEnd/>
            <a:tailEnd/>
          </a:ln>
          <a:effectLst/>
        </p:spPr>
        <p:txBody>
          <a:bodyPr wrap="none">
            <a:spAutoFit/>
          </a:bodyPr>
          <a:lstStyle/>
          <a:p>
            <a:r>
              <a:rPr lang="it-IT" sz="2400" b="1" dirty="0">
                <a:solidFill>
                  <a:srgbClr val="FF0000"/>
                </a:solidFill>
              </a:rPr>
              <a:t>Nitrificazione e denitrificazione</a:t>
            </a:r>
          </a:p>
        </p:txBody>
      </p:sp>
      <p:sp>
        <p:nvSpPr>
          <p:cNvPr id="14347" name="Rectangle 11"/>
          <p:cNvSpPr>
            <a:spLocks noChangeArrowheads="1"/>
          </p:cNvSpPr>
          <p:nvPr/>
        </p:nvSpPr>
        <p:spPr bwMode="auto">
          <a:xfrm>
            <a:off x="251520" y="3284984"/>
            <a:ext cx="8892480" cy="1311275"/>
          </a:xfrm>
          <a:prstGeom prst="rect">
            <a:avLst/>
          </a:prstGeom>
          <a:noFill/>
          <a:ln w="9525">
            <a:noFill/>
            <a:miter lim="800000"/>
            <a:headEnd/>
            <a:tailEnd/>
          </a:ln>
          <a:effectLst/>
        </p:spPr>
        <p:txBody>
          <a:bodyPr wrap="square" anchor="ctr">
            <a:spAutoFit/>
          </a:bodyPr>
          <a:lstStyle/>
          <a:p>
            <a:r>
              <a:rPr lang="it-IT" sz="2000" dirty="0"/>
              <a:t>Processo di tipo aerobico, condotto da </a:t>
            </a:r>
            <a:r>
              <a:rPr lang="it-IT" sz="2000" i="1" dirty="0" err="1">
                <a:solidFill>
                  <a:srgbClr val="009900"/>
                </a:solidFill>
              </a:rPr>
              <a:t>Nitrosomonas</a:t>
            </a:r>
            <a:r>
              <a:rPr lang="it-IT" sz="2000" i="1" dirty="0">
                <a:solidFill>
                  <a:srgbClr val="009900"/>
                </a:solidFill>
              </a:rPr>
              <a:t> </a:t>
            </a:r>
            <a:r>
              <a:rPr lang="it-IT" sz="2000" dirty="0">
                <a:solidFill>
                  <a:srgbClr val="009900"/>
                </a:solidFill>
              </a:rPr>
              <a:t> e </a:t>
            </a:r>
            <a:r>
              <a:rPr lang="it-IT" sz="2000" i="1" dirty="0" err="1">
                <a:solidFill>
                  <a:srgbClr val="009900"/>
                </a:solidFill>
              </a:rPr>
              <a:t>Nitrobacter</a:t>
            </a:r>
            <a:r>
              <a:rPr lang="it-IT" sz="2000" i="1" dirty="0"/>
              <a:t>.</a:t>
            </a:r>
          </a:p>
          <a:p>
            <a:endParaRPr lang="it-IT" sz="2000" dirty="0"/>
          </a:p>
          <a:p>
            <a:r>
              <a:rPr lang="it-IT" sz="2000" dirty="0"/>
              <a:t>La nitrificazione può avvenire esclusivamente in ambienti ricchi di ossigeno e in funzione di altri fattori (NH</a:t>
            </a:r>
            <a:r>
              <a:rPr lang="it-IT" sz="2000" baseline="-25000" dirty="0"/>
              <a:t>4</a:t>
            </a:r>
            <a:r>
              <a:rPr lang="it-IT" sz="2000" baseline="30000" dirty="0"/>
              <a:t>+</a:t>
            </a:r>
            <a:r>
              <a:rPr lang="it-IT" sz="2000" dirty="0"/>
              <a:t>, T (25°-32°), pH (7-9), contenuto idrico ...) </a:t>
            </a:r>
          </a:p>
        </p:txBody>
      </p:sp>
      <p:grpSp>
        <p:nvGrpSpPr>
          <p:cNvPr id="2" name="Group 21"/>
          <p:cNvGrpSpPr>
            <a:grpSpLocks/>
          </p:cNvGrpSpPr>
          <p:nvPr/>
        </p:nvGrpSpPr>
        <p:grpSpPr bwMode="auto">
          <a:xfrm>
            <a:off x="914400" y="5105400"/>
            <a:ext cx="7391400" cy="838200"/>
            <a:chOff x="576" y="3216"/>
            <a:chExt cx="4656" cy="528"/>
          </a:xfrm>
        </p:grpSpPr>
        <p:sp>
          <p:nvSpPr>
            <p:cNvPr id="14350" name="Text Box 14"/>
            <p:cNvSpPr txBox="1">
              <a:spLocks noChangeArrowheads="1"/>
            </p:cNvSpPr>
            <p:nvPr/>
          </p:nvSpPr>
          <p:spPr bwMode="auto">
            <a:xfrm>
              <a:off x="576" y="3312"/>
              <a:ext cx="4656" cy="330"/>
            </a:xfrm>
            <a:prstGeom prst="rect">
              <a:avLst/>
            </a:prstGeom>
            <a:noFill/>
            <a:ln w="9525">
              <a:noFill/>
              <a:miter lim="800000"/>
              <a:headEnd/>
              <a:tailEnd/>
            </a:ln>
            <a:effectLst/>
          </p:spPr>
          <p:txBody>
            <a:bodyPr>
              <a:spAutoFit/>
            </a:bodyPr>
            <a:lstStyle/>
            <a:p>
              <a:r>
                <a:rPr lang="it-IT" sz="2800" dirty="0">
                  <a:latin typeface="Batik Regular" pitchFamily="2" charset="0"/>
                </a:rPr>
                <a:t>La nitrificazione porta ad importanti conseguenze ambientali.</a:t>
              </a:r>
              <a:endParaRPr lang="it-IT" sz="2800" b="1" i="1" u="sng" dirty="0">
                <a:latin typeface="Batik Regular" pitchFamily="2" charset="0"/>
              </a:endParaRPr>
            </a:p>
          </p:txBody>
        </p:sp>
        <p:sp>
          <p:nvSpPr>
            <p:cNvPr id="14351" name="Rectangle 15"/>
            <p:cNvSpPr>
              <a:spLocks noChangeArrowheads="1"/>
            </p:cNvSpPr>
            <p:nvPr/>
          </p:nvSpPr>
          <p:spPr bwMode="auto">
            <a:xfrm>
              <a:off x="576" y="3216"/>
              <a:ext cx="4368" cy="528"/>
            </a:xfrm>
            <a:prstGeom prst="rect">
              <a:avLst/>
            </a:prstGeom>
            <a:noFill/>
            <a:ln w="15875">
              <a:solidFill>
                <a:srgbClr val="009900"/>
              </a:solidFill>
              <a:miter lim="800000"/>
              <a:headEnd/>
              <a:tailEnd/>
            </a:ln>
            <a:effectLst/>
          </p:spPr>
          <p:txBody>
            <a:bodyPr wrap="none" anchor="ctr"/>
            <a:lstStyle/>
            <a:p>
              <a:endParaRPr lang="it-IT"/>
            </a:p>
          </p:txBody>
        </p:sp>
      </p:grpSp>
      <p:grpSp>
        <p:nvGrpSpPr>
          <p:cNvPr id="3" name="Group 20"/>
          <p:cNvGrpSpPr>
            <a:grpSpLocks/>
          </p:cNvGrpSpPr>
          <p:nvPr/>
        </p:nvGrpSpPr>
        <p:grpSpPr bwMode="auto">
          <a:xfrm>
            <a:off x="755650" y="1524000"/>
            <a:ext cx="7200900" cy="1311275"/>
            <a:chOff x="476" y="1392"/>
            <a:chExt cx="4536" cy="826"/>
          </a:xfrm>
        </p:grpSpPr>
        <p:sp>
          <p:nvSpPr>
            <p:cNvPr id="14344" name="Line 8"/>
            <p:cNvSpPr>
              <a:spLocks noChangeShapeType="1"/>
            </p:cNvSpPr>
            <p:nvPr/>
          </p:nvSpPr>
          <p:spPr bwMode="auto">
            <a:xfrm>
              <a:off x="1968" y="1776"/>
              <a:ext cx="432" cy="0"/>
            </a:xfrm>
            <a:prstGeom prst="line">
              <a:avLst/>
            </a:prstGeom>
            <a:noFill/>
            <a:ln w="9525">
              <a:solidFill>
                <a:schemeClr val="tx1"/>
              </a:solidFill>
              <a:round/>
              <a:headEnd/>
              <a:tailEnd type="triangle" w="med" len="med"/>
            </a:ln>
            <a:effectLst/>
          </p:spPr>
          <p:txBody>
            <a:bodyPr/>
            <a:lstStyle/>
            <a:p>
              <a:endParaRPr lang="it-IT"/>
            </a:p>
          </p:txBody>
        </p:sp>
        <p:grpSp>
          <p:nvGrpSpPr>
            <p:cNvPr id="4" name="Group 19"/>
            <p:cNvGrpSpPr>
              <a:grpSpLocks/>
            </p:cNvGrpSpPr>
            <p:nvPr/>
          </p:nvGrpSpPr>
          <p:grpSpPr bwMode="auto">
            <a:xfrm>
              <a:off x="476" y="1392"/>
              <a:ext cx="4536" cy="826"/>
              <a:chOff x="476" y="1104"/>
              <a:chExt cx="4536" cy="826"/>
            </a:xfrm>
          </p:grpSpPr>
          <p:grpSp>
            <p:nvGrpSpPr>
              <p:cNvPr id="5" name="Group 16"/>
              <p:cNvGrpSpPr>
                <a:grpSpLocks/>
              </p:cNvGrpSpPr>
              <p:nvPr/>
            </p:nvGrpSpPr>
            <p:grpSpPr bwMode="auto">
              <a:xfrm>
                <a:off x="476" y="1306"/>
                <a:ext cx="4536" cy="624"/>
                <a:chOff x="476" y="1306"/>
                <a:chExt cx="4536" cy="624"/>
              </a:xfrm>
            </p:grpSpPr>
            <p:sp>
              <p:nvSpPr>
                <p:cNvPr id="14343" name="Rectangle 7"/>
                <p:cNvSpPr>
                  <a:spLocks noChangeArrowheads="1"/>
                </p:cNvSpPr>
                <p:nvPr/>
              </p:nvSpPr>
              <p:spPr bwMode="auto">
                <a:xfrm>
                  <a:off x="720" y="1344"/>
                  <a:ext cx="3530" cy="250"/>
                </a:xfrm>
                <a:prstGeom prst="rect">
                  <a:avLst/>
                </a:prstGeom>
                <a:noFill/>
                <a:ln w="9525">
                  <a:noFill/>
                  <a:miter lim="800000"/>
                  <a:headEnd/>
                  <a:tailEnd/>
                </a:ln>
                <a:effectLst/>
              </p:spPr>
              <p:txBody>
                <a:bodyPr wrap="none" anchor="ctr">
                  <a:spAutoFit/>
                </a:bodyPr>
                <a:lstStyle/>
                <a:p>
                  <a:pPr algn="just">
                    <a:tabLst>
                      <a:tab pos="1752600" algn="l"/>
                    </a:tabLst>
                  </a:pPr>
                  <a:r>
                    <a:rPr lang="it-IT" sz="2000">
                      <a:solidFill>
                        <a:srgbClr val="000000"/>
                      </a:solidFill>
                      <a:cs typeface="Times New Roman" pitchFamily="18" charset="0"/>
                    </a:rPr>
                    <a:t>2 </a:t>
                  </a:r>
                  <a:r>
                    <a:rPr lang="it-IT" sz="2000">
                      <a:solidFill>
                        <a:srgbClr val="009900"/>
                      </a:solidFill>
                      <a:cs typeface="Times New Roman" pitchFamily="18" charset="0"/>
                    </a:rPr>
                    <a:t>NH</a:t>
                  </a:r>
                  <a:r>
                    <a:rPr lang="it-IT" sz="2000" baseline="-30000">
                      <a:solidFill>
                        <a:srgbClr val="009900"/>
                      </a:solidFill>
                      <a:cs typeface="Times New Roman" pitchFamily="18" charset="0"/>
                    </a:rPr>
                    <a:t>4</a:t>
                  </a:r>
                  <a:r>
                    <a:rPr lang="it-IT" sz="2000" baseline="30000">
                      <a:solidFill>
                        <a:srgbClr val="009900"/>
                      </a:solidFill>
                      <a:cs typeface="Times New Roman" pitchFamily="18" charset="0"/>
                    </a:rPr>
                    <a:t>+</a:t>
                  </a:r>
                  <a:r>
                    <a:rPr lang="it-IT" sz="2000" baseline="30000">
                      <a:solidFill>
                        <a:srgbClr val="000000"/>
                      </a:solidFill>
                      <a:cs typeface="Times New Roman" pitchFamily="18" charset="0"/>
                    </a:rPr>
                    <a:t> </a:t>
                  </a:r>
                  <a:r>
                    <a:rPr lang="it-IT" sz="2000">
                      <a:solidFill>
                        <a:srgbClr val="000000"/>
                      </a:solidFill>
                      <a:cs typeface="Times New Roman" pitchFamily="18" charset="0"/>
                    </a:rPr>
                    <a:t>  + 4 O</a:t>
                  </a:r>
                  <a:r>
                    <a:rPr lang="it-IT" sz="2000" baseline="-30000">
                      <a:solidFill>
                        <a:srgbClr val="000000"/>
                      </a:solidFill>
                      <a:cs typeface="Times New Roman" pitchFamily="18" charset="0"/>
                    </a:rPr>
                    <a:t>2</a:t>
                  </a:r>
                  <a:r>
                    <a:rPr lang="it-IT" sz="2000">
                      <a:solidFill>
                        <a:srgbClr val="000000"/>
                      </a:solidFill>
                      <a:cs typeface="Times New Roman" pitchFamily="18" charset="0"/>
                    </a:rPr>
                    <a:t>   	2 </a:t>
                  </a:r>
                  <a:r>
                    <a:rPr lang="it-IT" sz="2000">
                      <a:solidFill>
                        <a:srgbClr val="009900"/>
                      </a:solidFill>
                      <a:cs typeface="Times New Roman" pitchFamily="18" charset="0"/>
                    </a:rPr>
                    <a:t>NO</a:t>
                  </a:r>
                  <a:r>
                    <a:rPr lang="it-IT" sz="2000" baseline="-30000">
                      <a:solidFill>
                        <a:srgbClr val="009900"/>
                      </a:solidFill>
                      <a:cs typeface="Times New Roman" pitchFamily="18" charset="0"/>
                    </a:rPr>
                    <a:t>3</a:t>
                  </a:r>
                  <a:r>
                    <a:rPr lang="it-IT" sz="2000" baseline="30000">
                      <a:solidFill>
                        <a:srgbClr val="009900"/>
                      </a:solidFill>
                      <a:cs typeface="Times New Roman" pitchFamily="18" charset="0"/>
                    </a:rPr>
                    <a:t>- </a:t>
                  </a:r>
                  <a:r>
                    <a:rPr lang="it-IT" sz="2000">
                      <a:solidFill>
                        <a:srgbClr val="000000"/>
                      </a:solidFill>
                      <a:cs typeface="Times New Roman" pitchFamily="18" charset="0"/>
                    </a:rPr>
                    <a:t> +  4 H</a:t>
                  </a:r>
                  <a:r>
                    <a:rPr lang="it-IT" sz="2000" baseline="30000">
                      <a:solidFill>
                        <a:srgbClr val="000000"/>
                      </a:solidFill>
                      <a:cs typeface="Times New Roman" pitchFamily="18" charset="0"/>
                    </a:rPr>
                    <a:t>+</a:t>
                  </a:r>
                  <a:r>
                    <a:rPr lang="it-IT" sz="2000">
                      <a:solidFill>
                        <a:srgbClr val="000000"/>
                      </a:solidFill>
                      <a:cs typeface="Times New Roman" pitchFamily="18" charset="0"/>
                    </a:rPr>
                    <a:t>  + 2 H</a:t>
                  </a:r>
                  <a:r>
                    <a:rPr lang="it-IT" sz="2000" baseline="-30000">
                      <a:solidFill>
                        <a:srgbClr val="000000"/>
                      </a:solidFill>
                      <a:cs typeface="Times New Roman" pitchFamily="18" charset="0"/>
                    </a:rPr>
                    <a:t>2</a:t>
                  </a:r>
                  <a:r>
                    <a:rPr lang="it-IT" sz="2000">
                      <a:solidFill>
                        <a:srgbClr val="000000"/>
                      </a:solidFill>
                      <a:cs typeface="Times New Roman" pitchFamily="18" charset="0"/>
                    </a:rPr>
                    <a:t>O</a:t>
                  </a:r>
                  <a:endParaRPr lang="it-IT" sz="2000"/>
                </a:p>
              </p:txBody>
            </p:sp>
            <p:sp>
              <p:nvSpPr>
                <p:cNvPr id="14346" name="Rectangle 10"/>
                <p:cNvSpPr>
                  <a:spLocks noChangeArrowheads="1"/>
                </p:cNvSpPr>
                <p:nvPr/>
              </p:nvSpPr>
              <p:spPr bwMode="auto">
                <a:xfrm>
                  <a:off x="576" y="1632"/>
                  <a:ext cx="3996" cy="231"/>
                </a:xfrm>
                <a:prstGeom prst="rect">
                  <a:avLst/>
                </a:prstGeom>
                <a:noFill/>
                <a:ln w="9525">
                  <a:noFill/>
                  <a:miter lim="800000"/>
                  <a:headEnd/>
                  <a:tailEnd/>
                </a:ln>
                <a:effectLst/>
              </p:spPr>
              <p:txBody>
                <a:bodyPr wrap="none" anchor="ctr">
                  <a:spAutoFit/>
                </a:bodyPr>
                <a:lstStyle/>
                <a:p>
                  <a:r>
                    <a:rPr lang="it-IT" b="1" dirty="0"/>
                    <a:t>ossidazione biologica degli ioni ammonio ad ioni nitrato </a:t>
                  </a:r>
                </a:p>
              </p:txBody>
            </p:sp>
            <p:sp>
              <p:nvSpPr>
                <p:cNvPr id="14348" name="Rectangle 12"/>
                <p:cNvSpPr>
                  <a:spLocks noChangeArrowheads="1"/>
                </p:cNvSpPr>
                <p:nvPr/>
              </p:nvSpPr>
              <p:spPr bwMode="auto">
                <a:xfrm>
                  <a:off x="476" y="1306"/>
                  <a:ext cx="4536" cy="624"/>
                </a:xfrm>
                <a:prstGeom prst="rect">
                  <a:avLst/>
                </a:prstGeom>
                <a:noFill/>
                <a:ln w="9525">
                  <a:solidFill>
                    <a:srgbClr val="009900"/>
                  </a:solidFill>
                  <a:miter lim="800000"/>
                  <a:headEnd/>
                  <a:tailEnd/>
                </a:ln>
                <a:effectLst/>
              </p:spPr>
              <p:txBody>
                <a:bodyPr wrap="none" anchor="ctr"/>
                <a:lstStyle/>
                <a:p>
                  <a:endParaRPr lang="it-IT"/>
                </a:p>
              </p:txBody>
            </p:sp>
          </p:grpSp>
          <p:sp>
            <p:nvSpPr>
              <p:cNvPr id="14353" name="Rectangle 17"/>
              <p:cNvSpPr>
                <a:spLocks noChangeArrowheads="1"/>
              </p:cNvSpPr>
              <p:nvPr/>
            </p:nvSpPr>
            <p:spPr bwMode="auto">
              <a:xfrm>
                <a:off x="480" y="1104"/>
                <a:ext cx="1020" cy="231"/>
              </a:xfrm>
              <a:prstGeom prst="rect">
                <a:avLst/>
              </a:prstGeom>
              <a:noFill/>
              <a:ln w="9525">
                <a:noFill/>
                <a:miter lim="800000"/>
                <a:headEnd/>
                <a:tailEnd/>
              </a:ln>
              <a:effectLst/>
            </p:spPr>
            <p:txBody>
              <a:bodyPr wrap="none">
                <a:spAutoFit/>
              </a:bodyPr>
              <a:lstStyle/>
              <a:p>
                <a:r>
                  <a:rPr lang="it-IT" b="1">
                    <a:solidFill>
                      <a:srgbClr val="009900"/>
                    </a:solidFill>
                  </a:rPr>
                  <a:t>Nitrificazione</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7"/>
                                        </p:tgtEl>
                                        <p:attrNameLst>
                                          <p:attrName>style.visibility</p:attrName>
                                        </p:attrNameLst>
                                      </p:cBhvr>
                                      <p:to>
                                        <p:strVal val="visible"/>
                                      </p:to>
                                    </p:set>
                                    <p:animEffect transition="in" filter="box(in)">
                                      <p:cBhvr>
                                        <p:cTn id="12" dur="500"/>
                                        <p:tgtEl>
                                          <p:spTgt spid="143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Lst>
  </p:timing>
</p:sld>
</file>

<file path=ppt/theme/theme1.xml><?xml version="1.0" encoding="utf-8"?>
<a:theme xmlns:a="http://schemas.openxmlformats.org/drawingml/2006/main" name="F_PP_agraria_2">
  <a:themeElements>
    <a:clrScheme name="F_PP_agrari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_PP_agraria_2">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_PP_agrari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_PP_agraria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_PP_agraria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_PP_agraria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_PP_agraria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_PP_agraria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_PP_agraria_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_PP_agraria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_PP_agraria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_PP_agraria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_PP_agraria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_PP_agraria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F_PP_agraria_2</Template>
  <TotalTime>8966</TotalTime>
  <Words>1134</Words>
  <Application>Microsoft Office PowerPoint</Application>
  <PresentationFormat>Presentazione su schermo (4:3)</PresentationFormat>
  <Paragraphs>210</Paragraphs>
  <Slides>25</Slides>
  <Notes>25</Notes>
  <HiddenSlides>0</HiddenSlides>
  <MMClips>0</MMClips>
  <ScaleCrop>false</ScaleCrop>
  <HeadingPairs>
    <vt:vector size="4" baseType="variant">
      <vt:variant>
        <vt:lpstr>Tema</vt:lpstr>
      </vt:variant>
      <vt:variant>
        <vt:i4>3</vt:i4>
      </vt:variant>
      <vt:variant>
        <vt:lpstr>Titoli diapositive</vt:lpstr>
      </vt:variant>
      <vt:variant>
        <vt:i4>25</vt:i4>
      </vt:variant>
    </vt:vector>
  </HeadingPairs>
  <TitlesOfParts>
    <vt:vector size="28" baseType="lpstr">
      <vt:lpstr>F_PP_agraria_2</vt:lpstr>
      <vt:lpstr>Struttura predefinita</vt:lpstr>
      <vt:lpstr>Personalizza struttura</vt:lpstr>
      <vt:lpstr>CICLO DELL’AZOTO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Domande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mattia</dc:creator>
  <cp:lastModifiedBy>Utente Windows</cp:lastModifiedBy>
  <cp:revision>194</cp:revision>
  <dcterms:created xsi:type="dcterms:W3CDTF">2010-02-12T08:42:47Z</dcterms:created>
  <dcterms:modified xsi:type="dcterms:W3CDTF">2012-10-18T08:58:49Z</dcterms:modified>
</cp:coreProperties>
</file>