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8" r:id="rId8"/>
    <p:sldId id="262" r:id="rId9"/>
    <p:sldId id="266" r:id="rId10"/>
    <p:sldId id="263" r:id="rId11"/>
    <p:sldId id="265" r:id="rId12"/>
    <p:sldId id="267" r:id="rId13"/>
    <p:sldId id="269" r:id="rId14"/>
    <p:sldId id="270" r:id="rId15"/>
    <p:sldId id="271" r:id="rId16"/>
  </p:sldIdLst>
  <p:sldSz cx="9906000" cy="6858000" type="A4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1110" y="-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53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4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69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60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64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81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85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56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2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F336-8D74-457B-8422-F3E6FE2E77BC}" type="datetimeFigureOut">
              <a:rPr lang="it-IT" smtClean="0"/>
              <a:t>13/06/2012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D4E3-DAD5-4DA9-8859-81B8DD315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-24359" y="781421"/>
            <a:ext cx="9930359" cy="5136193"/>
            <a:chOff x="-24359" y="781420"/>
            <a:chExt cx="9930359" cy="51361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9" y="1283286"/>
              <a:ext cx="9906799" cy="463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59" y="781420"/>
              <a:ext cx="9930359" cy="501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51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836712"/>
            <a:ext cx="74676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0512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Rapporto C/N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19436"/>
              </p:ext>
            </p:extLst>
          </p:nvPr>
        </p:nvGraphicFramePr>
        <p:xfrm>
          <a:off x="632520" y="4077073"/>
          <a:ext cx="3096344" cy="2160239"/>
        </p:xfrm>
        <a:graphic>
          <a:graphicData uri="http://schemas.openxmlformats.org/drawingml/2006/table">
            <a:tbl>
              <a:tblPr/>
              <a:tblGrid>
                <a:gridCol w="1711138"/>
                <a:gridCol w="1385206"/>
              </a:tblGrid>
              <a:tr h="452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Aoto tot. (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g/kg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Molto scarsa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0.5 - 1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 dotato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60512" y="34290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Dotazione di N tot.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10611"/>
              </p:ext>
            </p:extLst>
          </p:nvPr>
        </p:nvGraphicFramePr>
        <p:xfrm>
          <a:off x="5529064" y="4005065"/>
          <a:ext cx="4104456" cy="2520280"/>
        </p:xfrm>
        <a:graphic>
          <a:graphicData uri="http://schemas.openxmlformats.org/drawingml/2006/table">
            <a:tbl>
              <a:tblPr/>
              <a:tblGrid>
                <a:gridCol w="1087505"/>
                <a:gridCol w="3016951"/>
              </a:tblGrid>
              <a:tr h="385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Molto basso (Mg carenze probabili)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0.5 - 1.0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1.0 - 2.0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Leggermente basso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2.0 - 6.0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Ottimale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6.0 - 10.0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Leggermente alto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(antagonismo su 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57056" y="352227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Rapporto Mg/K</a:t>
            </a:r>
          </a:p>
        </p:txBody>
      </p:sp>
    </p:spTree>
    <p:extLst>
      <p:ext uri="{BB962C8B-B14F-4D97-AF65-F5344CB8AC3E}">
        <p14:creationId xmlns:p14="http://schemas.microsoft.com/office/powerpoint/2010/main" val="26781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78" y="1295399"/>
            <a:ext cx="514350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8" y="3722712"/>
            <a:ext cx="807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24151" y="404664"/>
            <a:ext cx="392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it-IT" sz="2000" dirty="0" smtClean="0"/>
              <a:t>Dotazione fosforo (P) assimilabile</a:t>
            </a:r>
          </a:p>
        </p:txBody>
      </p:sp>
    </p:spTree>
    <p:extLst>
      <p:ext uri="{BB962C8B-B14F-4D97-AF65-F5344CB8AC3E}">
        <p14:creationId xmlns:p14="http://schemas.microsoft.com/office/powerpoint/2010/main" val="27764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81390" y="901227"/>
            <a:ext cx="4321954" cy="4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it-IT" sz="2000" dirty="0" smtClean="0"/>
              <a:t>Dotazione Potassio (K) scambiabile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80691" y="1556792"/>
            <a:ext cx="9153525" cy="2466975"/>
            <a:chOff x="380691" y="1556792"/>
            <a:chExt cx="9153525" cy="246697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91" y="1556792"/>
              <a:ext cx="9153525" cy="246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3368824" y="2189874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ysClr val="windowText" lastClr="000000"/>
                  </a:solidFill>
                </a:rPr>
                <a:t>0-10</a:t>
              </a:r>
              <a:endParaRPr lang="it-IT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5529064" y="2189874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ysClr val="windowText" lastClr="000000"/>
                  </a:solidFill>
                </a:rPr>
                <a:t>11-20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7761312" y="2189874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ysClr val="windowText" lastClr="000000"/>
                  </a:solidFill>
                </a:rPr>
                <a:t>&gt;20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4" y="622112"/>
            <a:ext cx="5447564" cy="5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9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2696"/>
            <a:ext cx="9450388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8205"/>
            <a:ext cx="479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8600" y="323364"/>
            <a:ext cx="214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Valori di Km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4571836"/>
            <a:ext cx="214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Valori di Kr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0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92696"/>
            <a:ext cx="9109364" cy="15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8" y="2876408"/>
            <a:ext cx="4762500" cy="19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8464" y="309120"/>
            <a:ext cx="67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Valori di P e relativo P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5</a:t>
            </a:r>
            <a:r>
              <a:rPr lang="it-IT" dirty="0" smtClean="0"/>
              <a:t> necessari per definire  il parametro </a:t>
            </a:r>
            <a:r>
              <a:rPr lang="it-IT" dirty="0" err="1" smtClean="0"/>
              <a:t>Rs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8464" y="2444360"/>
            <a:ext cx="67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Tabella per stima delle perdite di fosforo apportato con fertilizzanti</a:t>
            </a:r>
            <a:endParaRPr lang="it-I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28" y="5085184"/>
            <a:ext cx="4267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57146" y="4365494"/>
            <a:ext cx="459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Tabella per stima delle perdite di potassio per lisciviazione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70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10776" y="1034954"/>
            <a:ext cx="9738768" cy="4798447"/>
            <a:chOff x="-33240" y="752"/>
            <a:chExt cx="11712788" cy="47984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40" y="998724"/>
              <a:ext cx="11610976" cy="380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52" y="752"/>
              <a:ext cx="1169670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5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8" y="270320"/>
            <a:ext cx="7803764" cy="63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9" y="652567"/>
            <a:ext cx="7771477" cy="555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38" y="270186"/>
            <a:ext cx="6682151" cy="62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3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2" y="314965"/>
            <a:ext cx="7563065" cy="64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6496" y="323364"/>
            <a:ext cx="214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Triangolo tessitura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57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33" y="1052736"/>
            <a:ext cx="50267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22137" y="620688"/>
            <a:ext cx="32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Classificazione dello scheletro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1" y="485964"/>
            <a:ext cx="3538551" cy="62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7541" y="116632"/>
            <a:ext cx="324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Colture ed esigenze </a:t>
            </a:r>
            <a:r>
              <a:rPr lang="it-IT" dirty="0" err="1" smtClean="0"/>
              <a:t>pH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7426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8350"/>
            <a:ext cx="3888432" cy="25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9948" y="3233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Classificazione della reazione del suolo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692696"/>
            <a:ext cx="5212171" cy="21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3933056"/>
            <a:ext cx="52121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33253"/>
              </p:ext>
            </p:extLst>
          </p:nvPr>
        </p:nvGraphicFramePr>
        <p:xfrm>
          <a:off x="524004" y="4077073"/>
          <a:ext cx="3168352" cy="1944215"/>
        </p:xfrm>
        <a:graphic>
          <a:graphicData uri="http://schemas.openxmlformats.org/drawingml/2006/table">
            <a:tbl>
              <a:tblPr/>
              <a:tblGrid>
                <a:gridCol w="1750932"/>
                <a:gridCol w="1417420"/>
              </a:tblGrid>
              <a:tr h="4069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CSC  (cmol (+)/kg)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classificazione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Molto scarsa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8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 dotato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526739" y="33507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Classificazione del calcare totale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16496" y="360437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Classificazione della CSC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29388" y="35637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Classificazione del calcare attivo</a:t>
            </a:r>
          </a:p>
        </p:txBody>
      </p:sp>
    </p:spTree>
    <p:extLst>
      <p:ext uri="{BB962C8B-B14F-4D97-AF65-F5344CB8AC3E}">
        <p14:creationId xmlns:p14="http://schemas.microsoft.com/office/powerpoint/2010/main" val="23057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34084"/>
              </p:ext>
            </p:extLst>
          </p:nvPr>
        </p:nvGraphicFramePr>
        <p:xfrm>
          <a:off x="488504" y="851359"/>
          <a:ext cx="7920882" cy="3297721"/>
        </p:xfrm>
        <a:graphic>
          <a:graphicData uri="http://schemas.openxmlformats.org/drawingml/2006/table">
            <a:tbl>
              <a:tblPr/>
              <a:tblGrid>
                <a:gridCol w="1233192"/>
                <a:gridCol w="2077452"/>
                <a:gridCol w="2390493"/>
                <a:gridCol w="2219745"/>
              </a:tblGrid>
              <a:tr h="26771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 raggruppamento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771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Grossolana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Dotazione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 tessiturali USDA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Sabbioso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Limoso Argilloso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Sabbioso Franco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Argilloso Sabbioso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Sabbioso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Limoso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Argilloso Limoso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Sabbioso Argilloso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Argilloso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43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Argilloso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Carbonio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(g/kg)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7 - 9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8 - 12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37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12 -17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15 - 22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4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Molto buona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804626"/>
            <a:ext cx="6234545" cy="14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8504" y="43558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Dotazione di sostanza organica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8504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dirty="0" smtClean="0"/>
              <a:t>Dotazione di Carbonio organico e raggruppamento tessiturale</a:t>
            </a:r>
          </a:p>
        </p:txBody>
      </p:sp>
    </p:spTree>
    <p:extLst>
      <p:ext uri="{BB962C8B-B14F-4D97-AF65-F5344CB8AC3E}">
        <p14:creationId xmlns:p14="http://schemas.microsoft.com/office/powerpoint/2010/main" val="2271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253</Words>
  <Application>Microsoft Office PowerPoint</Application>
  <PresentationFormat>A4 (21x29,7 cm)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</dc:creator>
  <cp:lastModifiedBy>Andrea</cp:lastModifiedBy>
  <cp:revision>36</cp:revision>
  <cp:lastPrinted>2012-06-13T15:14:55Z</cp:lastPrinted>
  <dcterms:created xsi:type="dcterms:W3CDTF">2012-05-07T06:52:12Z</dcterms:created>
  <dcterms:modified xsi:type="dcterms:W3CDTF">2012-06-13T15:55:33Z</dcterms:modified>
</cp:coreProperties>
</file>